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handoutMasterIdLst>
    <p:handoutMasterId r:id="rId55"/>
  </p:handoutMasterIdLst>
  <p:sldIdLst>
    <p:sldId id="477" r:id="rId2"/>
    <p:sldId id="478" r:id="rId3"/>
    <p:sldId id="386" r:id="rId4"/>
    <p:sldId id="442" r:id="rId5"/>
    <p:sldId id="443" r:id="rId6"/>
    <p:sldId id="444" r:id="rId7"/>
    <p:sldId id="445" r:id="rId8"/>
    <p:sldId id="446" r:id="rId9"/>
    <p:sldId id="481" r:id="rId10"/>
    <p:sldId id="482" r:id="rId11"/>
    <p:sldId id="483" r:id="rId12"/>
    <p:sldId id="388" r:id="rId13"/>
    <p:sldId id="431" r:id="rId14"/>
    <p:sldId id="432" r:id="rId15"/>
    <p:sldId id="484" r:id="rId16"/>
    <p:sldId id="485" r:id="rId17"/>
    <p:sldId id="486" r:id="rId18"/>
    <p:sldId id="487" r:id="rId19"/>
    <p:sldId id="488" r:id="rId20"/>
    <p:sldId id="489" r:id="rId21"/>
    <p:sldId id="491" r:id="rId22"/>
    <p:sldId id="490" r:id="rId23"/>
    <p:sldId id="492" r:id="rId24"/>
    <p:sldId id="493" r:id="rId25"/>
    <p:sldId id="494" r:id="rId26"/>
    <p:sldId id="495" r:id="rId27"/>
    <p:sldId id="510" r:id="rId28"/>
    <p:sldId id="511" r:id="rId29"/>
    <p:sldId id="512" r:id="rId30"/>
    <p:sldId id="513" r:id="rId31"/>
    <p:sldId id="514" r:id="rId32"/>
    <p:sldId id="515" r:id="rId33"/>
    <p:sldId id="516" r:id="rId34"/>
    <p:sldId id="517" r:id="rId35"/>
    <p:sldId id="518" r:id="rId36"/>
    <p:sldId id="520" r:id="rId37"/>
    <p:sldId id="519" r:id="rId38"/>
    <p:sldId id="496" r:id="rId39"/>
    <p:sldId id="498" r:id="rId40"/>
    <p:sldId id="499" r:id="rId41"/>
    <p:sldId id="500" r:id="rId42"/>
    <p:sldId id="501" r:id="rId43"/>
    <p:sldId id="509" r:id="rId44"/>
    <p:sldId id="503" r:id="rId45"/>
    <p:sldId id="504" r:id="rId46"/>
    <p:sldId id="505" r:id="rId47"/>
    <p:sldId id="506" r:id="rId48"/>
    <p:sldId id="508" r:id="rId49"/>
    <p:sldId id="475" r:id="rId50"/>
    <p:sldId id="507" r:id="rId51"/>
    <p:sldId id="476" r:id="rId52"/>
    <p:sldId id="480" r:id="rId53"/>
  </p:sldIdLst>
  <p:sldSz cx="9144000" cy="5715000" type="screen16x10"/>
  <p:notesSz cx="6858000" cy="9144000"/>
  <p:defaultTextStyle>
    <a:defPPr>
      <a:defRPr lang="es-ES_tradnl"/>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C45DFD"/>
    <a:srgbClr val="9F46D6"/>
    <a:srgbClr val="BA41FD"/>
    <a:srgbClr val="BE4DFD"/>
    <a:srgbClr val="A755D9"/>
    <a:srgbClr val="694C86"/>
    <a:srgbClr val="8BC5CB"/>
    <a:srgbClr val="002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343" autoAdjust="0"/>
  </p:normalViewPr>
  <p:slideViewPr>
    <p:cSldViewPr snapToGrid="0" snapToObjects="1">
      <p:cViewPr varScale="1">
        <p:scale>
          <a:sx n="86" d="100"/>
          <a:sy n="86" d="100"/>
        </p:scale>
        <p:origin x="1080" y="90"/>
      </p:cViewPr>
      <p:guideLst>
        <p:guide orient="horz" pos="1800"/>
        <p:guide pos="2880"/>
      </p:guideLst>
    </p:cSldViewPr>
  </p:slideViewPr>
  <p:outlineViewPr>
    <p:cViewPr>
      <p:scale>
        <a:sx n="33" d="100"/>
        <a:sy n="33" d="100"/>
      </p:scale>
      <p:origin x="0" y="-54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8B1C6-AB1A-D04C-A735-D98175AA975F}" type="doc">
      <dgm:prSet loTypeId="urn:microsoft.com/office/officeart/2008/layout/VerticalCurvedList" loCatId="" qsTypeId="urn:microsoft.com/office/officeart/2005/8/quickstyle/simple3" qsCatId="simple" csTypeId="urn:microsoft.com/office/officeart/2005/8/colors/colorful2" csCatId="colorful"/>
      <dgm:spPr/>
      <dgm:t>
        <a:bodyPr/>
        <a:lstStyle/>
        <a:p>
          <a:endParaRPr lang="es-ES"/>
        </a:p>
      </dgm:t>
    </dgm:pt>
    <dgm:pt modelId="{2E17EF89-4413-9A4F-A11B-E6A87D5F5C7E}">
      <dgm:prSet/>
      <dgm:spPr/>
      <dgm:t>
        <a:bodyPr/>
        <a:lstStyle/>
        <a:p>
          <a:pPr rtl="0"/>
          <a:r>
            <a:rPr lang="es-ES" b="1" dirty="0">
              <a:latin typeface="Segoe"/>
              <a:cs typeface="Segoe"/>
            </a:rPr>
            <a:t>Completitud</a:t>
          </a:r>
        </a:p>
      </dgm:t>
    </dgm:pt>
    <dgm:pt modelId="{DDDC5582-0426-D744-AB18-EEF964B3A08E}" type="parTrans" cxnId="{FC5C909A-DD40-844C-8847-E5E84B7CB00D}">
      <dgm:prSet/>
      <dgm:spPr/>
      <dgm:t>
        <a:bodyPr/>
        <a:lstStyle/>
        <a:p>
          <a:endParaRPr lang="es-ES" b="1">
            <a:latin typeface="Segoe"/>
            <a:cs typeface="Segoe"/>
          </a:endParaRPr>
        </a:p>
      </dgm:t>
    </dgm:pt>
    <dgm:pt modelId="{7BF407AD-5665-8E40-A0DB-50598F6643EB}" type="sibTrans" cxnId="{FC5C909A-DD40-844C-8847-E5E84B7CB00D}">
      <dgm:prSet/>
      <dgm:spPr/>
      <dgm:t>
        <a:bodyPr/>
        <a:lstStyle/>
        <a:p>
          <a:endParaRPr lang="es-ES" b="1">
            <a:latin typeface="Segoe"/>
            <a:cs typeface="Segoe"/>
          </a:endParaRPr>
        </a:p>
      </dgm:t>
    </dgm:pt>
    <dgm:pt modelId="{B1834DD6-6626-C64E-A04F-EAD7FBA77F1C}">
      <dgm:prSet/>
      <dgm:spPr/>
      <dgm:t>
        <a:bodyPr/>
        <a:lstStyle/>
        <a:p>
          <a:pPr rtl="0"/>
          <a:r>
            <a:rPr lang="es-ES_tradnl" b="1" dirty="0">
              <a:latin typeface="Segoe"/>
              <a:cs typeface="Segoe"/>
            </a:rPr>
            <a:t>Fuente primaria</a:t>
          </a:r>
        </a:p>
      </dgm:t>
    </dgm:pt>
    <dgm:pt modelId="{7279D899-A7F5-0D47-BAF3-4655878F7BE9}" type="parTrans" cxnId="{12E632F9-9F8E-E54F-8E4A-377E3EC0C1AD}">
      <dgm:prSet/>
      <dgm:spPr/>
      <dgm:t>
        <a:bodyPr/>
        <a:lstStyle/>
        <a:p>
          <a:endParaRPr lang="es-ES" b="1">
            <a:latin typeface="Segoe"/>
            <a:cs typeface="Segoe"/>
          </a:endParaRPr>
        </a:p>
      </dgm:t>
    </dgm:pt>
    <dgm:pt modelId="{C054B30A-07F5-1B42-A3F8-37A4B95209AE}" type="sibTrans" cxnId="{12E632F9-9F8E-E54F-8E4A-377E3EC0C1AD}">
      <dgm:prSet/>
      <dgm:spPr/>
      <dgm:t>
        <a:bodyPr/>
        <a:lstStyle/>
        <a:p>
          <a:endParaRPr lang="es-ES" b="1">
            <a:latin typeface="Segoe"/>
            <a:cs typeface="Segoe"/>
          </a:endParaRPr>
        </a:p>
      </dgm:t>
    </dgm:pt>
    <dgm:pt modelId="{671F950F-1B54-6142-8B3B-19045A191DE4}">
      <dgm:prSet/>
      <dgm:spPr/>
      <dgm:t>
        <a:bodyPr/>
        <a:lstStyle/>
        <a:p>
          <a:pPr rtl="0"/>
          <a:r>
            <a:rPr lang="es-ES" b="1">
              <a:latin typeface="Segoe"/>
              <a:cs typeface="Segoe"/>
            </a:rPr>
            <a:t>Oportuna</a:t>
          </a:r>
        </a:p>
      </dgm:t>
    </dgm:pt>
    <dgm:pt modelId="{D7BB7DFF-9DEC-7642-8965-28ABBC3E2219}" type="parTrans" cxnId="{5C8C6D89-DB12-6B4A-9413-4A6F663C25E3}">
      <dgm:prSet/>
      <dgm:spPr/>
      <dgm:t>
        <a:bodyPr/>
        <a:lstStyle/>
        <a:p>
          <a:endParaRPr lang="es-ES" b="1">
            <a:latin typeface="Segoe"/>
            <a:cs typeface="Segoe"/>
          </a:endParaRPr>
        </a:p>
      </dgm:t>
    </dgm:pt>
    <dgm:pt modelId="{4B9FA247-D745-F843-A81B-EB4911EAE506}" type="sibTrans" cxnId="{5C8C6D89-DB12-6B4A-9413-4A6F663C25E3}">
      <dgm:prSet/>
      <dgm:spPr/>
      <dgm:t>
        <a:bodyPr/>
        <a:lstStyle/>
        <a:p>
          <a:endParaRPr lang="es-ES" b="1">
            <a:latin typeface="Segoe"/>
            <a:cs typeface="Segoe"/>
          </a:endParaRPr>
        </a:p>
      </dgm:t>
    </dgm:pt>
    <dgm:pt modelId="{C2FDBC0F-1ECF-BE45-876E-E2E2BED7DD5D}">
      <dgm:prSet/>
      <dgm:spPr/>
      <dgm:t>
        <a:bodyPr/>
        <a:lstStyle/>
        <a:p>
          <a:pPr rtl="0"/>
          <a:r>
            <a:rPr lang="es-ES" b="1" dirty="0">
              <a:latin typeface="Segoe"/>
              <a:cs typeface="Segoe"/>
            </a:rPr>
            <a:t>Procesable</a:t>
          </a:r>
        </a:p>
      </dgm:t>
    </dgm:pt>
    <dgm:pt modelId="{949C72BC-9418-F74C-9657-DABF52E6D073}" type="parTrans" cxnId="{BC602A1E-8D27-D244-A1BD-8AD04DFC4B10}">
      <dgm:prSet/>
      <dgm:spPr/>
      <dgm:t>
        <a:bodyPr/>
        <a:lstStyle/>
        <a:p>
          <a:endParaRPr lang="es-ES" b="1">
            <a:latin typeface="Segoe"/>
            <a:cs typeface="Segoe"/>
          </a:endParaRPr>
        </a:p>
      </dgm:t>
    </dgm:pt>
    <dgm:pt modelId="{B71F5646-3B74-1943-81FB-0663D7DE6AFA}" type="sibTrans" cxnId="{BC602A1E-8D27-D244-A1BD-8AD04DFC4B10}">
      <dgm:prSet/>
      <dgm:spPr/>
      <dgm:t>
        <a:bodyPr/>
        <a:lstStyle/>
        <a:p>
          <a:endParaRPr lang="es-ES" b="1">
            <a:latin typeface="Segoe"/>
            <a:cs typeface="Segoe"/>
          </a:endParaRPr>
        </a:p>
      </dgm:t>
    </dgm:pt>
    <dgm:pt modelId="{B21B071A-EE3A-AA41-B2E9-9380585757AE}">
      <dgm:prSet/>
      <dgm:spPr/>
      <dgm:t>
        <a:bodyPr/>
        <a:lstStyle/>
        <a:p>
          <a:pPr rtl="0"/>
          <a:r>
            <a:rPr lang="it-IT" b="1">
              <a:latin typeface="Segoe"/>
              <a:cs typeface="Segoe"/>
            </a:rPr>
            <a:t>No discriminatorios</a:t>
          </a:r>
        </a:p>
      </dgm:t>
    </dgm:pt>
    <dgm:pt modelId="{E17EA478-9F64-D745-820A-AE3179F4E937}" type="parTrans" cxnId="{39037875-D305-934A-887D-6F4DBB1D1D47}">
      <dgm:prSet/>
      <dgm:spPr/>
      <dgm:t>
        <a:bodyPr/>
        <a:lstStyle/>
        <a:p>
          <a:endParaRPr lang="es-ES" b="1">
            <a:latin typeface="Segoe"/>
            <a:cs typeface="Segoe"/>
          </a:endParaRPr>
        </a:p>
      </dgm:t>
    </dgm:pt>
    <dgm:pt modelId="{89E322E3-1269-C444-BAFA-B08802934716}" type="sibTrans" cxnId="{39037875-D305-934A-887D-6F4DBB1D1D47}">
      <dgm:prSet/>
      <dgm:spPr/>
      <dgm:t>
        <a:bodyPr/>
        <a:lstStyle/>
        <a:p>
          <a:endParaRPr lang="es-ES" b="1">
            <a:latin typeface="Segoe"/>
            <a:cs typeface="Segoe"/>
          </a:endParaRPr>
        </a:p>
      </dgm:t>
    </dgm:pt>
    <dgm:pt modelId="{A5550238-C4AA-CD40-9E98-67866CB99829}">
      <dgm:prSet/>
      <dgm:spPr/>
      <dgm:t>
        <a:bodyPr/>
        <a:lstStyle/>
        <a:p>
          <a:pPr rtl="0"/>
          <a:r>
            <a:rPr lang="es-ES_tradnl" b="1">
              <a:latin typeface="Segoe"/>
              <a:cs typeface="Segoe"/>
            </a:rPr>
            <a:t>No propietaria</a:t>
          </a:r>
        </a:p>
      </dgm:t>
    </dgm:pt>
    <dgm:pt modelId="{1DD2C53F-80DF-3041-9AB7-1D7D006D2206}" type="parTrans" cxnId="{5B055199-8A3B-5B4D-B3EC-F88335BA671F}">
      <dgm:prSet/>
      <dgm:spPr/>
      <dgm:t>
        <a:bodyPr/>
        <a:lstStyle/>
        <a:p>
          <a:endParaRPr lang="es-ES" b="1">
            <a:latin typeface="Segoe"/>
            <a:cs typeface="Segoe"/>
          </a:endParaRPr>
        </a:p>
      </dgm:t>
    </dgm:pt>
    <dgm:pt modelId="{828BC23A-6937-3747-92B9-E9A0A11113AA}" type="sibTrans" cxnId="{5B055199-8A3B-5B4D-B3EC-F88335BA671F}">
      <dgm:prSet/>
      <dgm:spPr/>
      <dgm:t>
        <a:bodyPr/>
        <a:lstStyle/>
        <a:p>
          <a:endParaRPr lang="es-ES" b="1">
            <a:latin typeface="Segoe"/>
            <a:cs typeface="Segoe"/>
          </a:endParaRPr>
        </a:p>
      </dgm:t>
    </dgm:pt>
    <dgm:pt modelId="{519B367B-F7E4-E344-A9F6-2CF11DAC93B2}" type="pres">
      <dgm:prSet presAssocID="{5318B1C6-AB1A-D04C-A735-D98175AA975F}" presName="Name0" presStyleCnt="0">
        <dgm:presLayoutVars>
          <dgm:chMax val="7"/>
          <dgm:chPref val="7"/>
          <dgm:dir/>
        </dgm:presLayoutVars>
      </dgm:prSet>
      <dgm:spPr/>
    </dgm:pt>
    <dgm:pt modelId="{CD8DF34A-9456-E44A-B383-2551C98B40C0}" type="pres">
      <dgm:prSet presAssocID="{5318B1C6-AB1A-D04C-A735-D98175AA975F}" presName="Name1" presStyleCnt="0"/>
      <dgm:spPr/>
    </dgm:pt>
    <dgm:pt modelId="{C22BB385-B748-1547-9E25-8A095C52BE65}" type="pres">
      <dgm:prSet presAssocID="{5318B1C6-AB1A-D04C-A735-D98175AA975F}" presName="cycle" presStyleCnt="0"/>
      <dgm:spPr/>
    </dgm:pt>
    <dgm:pt modelId="{29D06855-443E-3C4B-B40E-45FE4AB32442}" type="pres">
      <dgm:prSet presAssocID="{5318B1C6-AB1A-D04C-A735-D98175AA975F}" presName="srcNode" presStyleLbl="node1" presStyleIdx="0" presStyleCnt="6"/>
      <dgm:spPr/>
    </dgm:pt>
    <dgm:pt modelId="{5B5321B8-31B6-1B46-B35E-54D75EA3E410}" type="pres">
      <dgm:prSet presAssocID="{5318B1C6-AB1A-D04C-A735-D98175AA975F}" presName="conn" presStyleLbl="parChTrans1D2" presStyleIdx="0" presStyleCnt="1"/>
      <dgm:spPr/>
    </dgm:pt>
    <dgm:pt modelId="{EF1F8900-3A2B-5449-A60D-42C811822250}" type="pres">
      <dgm:prSet presAssocID="{5318B1C6-AB1A-D04C-A735-D98175AA975F}" presName="extraNode" presStyleLbl="node1" presStyleIdx="0" presStyleCnt="6"/>
      <dgm:spPr/>
    </dgm:pt>
    <dgm:pt modelId="{F956D2D3-C0F6-2A41-A3F2-3DB2A6FB1F4F}" type="pres">
      <dgm:prSet presAssocID="{5318B1C6-AB1A-D04C-A735-D98175AA975F}" presName="dstNode" presStyleLbl="node1" presStyleIdx="0" presStyleCnt="6"/>
      <dgm:spPr/>
    </dgm:pt>
    <dgm:pt modelId="{C00F056F-2796-5A46-AE56-72C0656EBBCE}" type="pres">
      <dgm:prSet presAssocID="{2E17EF89-4413-9A4F-A11B-E6A87D5F5C7E}" presName="text_1" presStyleLbl="node1" presStyleIdx="0" presStyleCnt="6">
        <dgm:presLayoutVars>
          <dgm:bulletEnabled val="1"/>
        </dgm:presLayoutVars>
      </dgm:prSet>
      <dgm:spPr/>
    </dgm:pt>
    <dgm:pt modelId="{166DDD30-70FE-A144-ADEF-964C2090806B}" type="pres">
      <dgm:prSet presAssocID="{2E17EF89-4413-9A4F-A11B-E6A87D5F5C7E}" presName="accent_1" presStyleCnt="0"/>
      <dgm:spPr/>
    </dgm:pt>
    <dgm:pt modelId="{8D26E1BE-CAB4-FE44-98C8-C90DA3F6D23D}" type="pres">
      <dgm:prSet presAssocID="{2E17EF89-4413-9A4F-A11B-E6A87D5F5C7E}" presName="accentRepeatNode" presStyleLbl="solidFgAcc1" presStyleIdx="0" presStyleCnt="6"/>
      <dgm:spPr/>
    </dgm:pt>
    <dgm:pt modelId="{2D2DEA34-E696-4340-BEDB-194324123905}" type="pres">
      <dgm:prSet presAssocID="{B1834DD6-6626-C64E-A04F-EAD7FBA77F1C}" presName="text_2" presStyleLbl="node1" presStyleIdx="1" presStyleCnt="6">
        <dgm:presLayoutVars>
          <dgm:bulletEnabled val="1"/>
        </dgm:presLayoutVars>
      </dgm:prSet>
      <dgm:spPr/>
    </dgm:pt>
    <dgm:pt modelId="{0DCA78EE-BA18-904F-8109-CEDC2570F268}" type="pres">
      <dgm:prSet presAssocID="{B1834DD6-6626-C64E-A04F-EAD7FBA77F1C}" presName="accent_2" presStyleCnt="0"/>
      <dgm:spPr/>
    </dgm:pt>
    <dgm:pt modelId="{9A05BEF1-666A-7F46-8D7D-2AFD86E84FED}" type="pres">
      <dgm:prSet presAssocID="{B1834DD6-6626-C64E-A04F-EAD7FBA77F1C}" presName="accentRepeatNode" presStyleLbl="solidFgAcc1" presStyleIdx="1" presStyleCnt="6"/>
      <dgm:spPr/>
    </dgm:pt>
    <dgm:pt modelId="{53F94B3E-4CAE-424A-8152-191A1A8B9053}" type="pres">
      <dgm:prSet presAssocID="{671F950F-1B54-6142-8B3B-19045A191DE4}" presName="text_3" presStyleLbl="node1" presStyleIdx="2" presStyleCnt="6">
        <dgm:presLayoutVars>
          <dgm:bulletEnabled val="1"/>
        </dgm:presLayoutVars>
      </dgm:prSet>
      <dgm:spPr/>
    </dgm:pt>
    <dgm:pt modelId="{E759A0C8-7814-1548-9CA3-2AA7D57A3457}" type="pres">
      <dgm:prSet presAssocID="{671F950F-1B54-6142-8B3B-19045A191DE4}" presName="accent_3" presStyleCnt="0"/>
      <dgm:spPr/>
    </dgm:pt>
    <dgm:pt modelId="{1B58B316-400A-F44D-9BC6-66D10AFA7C61}" type="pres">
      <dgm:prSet presAssocID="{671F950F-1B54-6142-8B3B-19045A191DE4}" presName="accentRepeatNode" presStyleLbl="solidFgAcc1" presStyleIdx="2" presStyleCnt="6"/>
      <dgm:spPr/>
    </dgm:pt>
    <dgm:pt modelId="{DF30043C-C544-4FA6-BFFC-6E3ED7FCF183}" type="pres">
      <dgm:prSet presAssocID="{C2FDBC0F-1ECF-BE45-876E-E2E2BED7DD5D}" presName="text_4" presStyleLbl="node1" presStyleIdx="3" presStyleCnt="6">
        <dgm:presLayoutVars>
          <dgm:bulletEnabled val="1"/>
        </dgm:presLayoutVars>
      </dgm:prSet>
      <dgm:spPr/>
    </dgm:pt>
    <dgm:pt modelId="{D10962F1-C4B7-4DC8-816C-F97131BFE824}" type="pres">
      <dgm:prSet presAssocID="{C2FDBC0F-1ECF-BE45-876E-E2E2BED7DD5D}" presName="accent_4" presStyleCnt="0"/>
      <dgm:spPr/>
    </dgm:pt>
    <dgm:pt modelId="{73C9D95B-614E-CD46-946F-3FCA696955D4}" type="pres">
      <dgm:prSet presAssocID="{C2FDBC0F-1ECF-BE45-876E-E2E2BED7DD5D}" presName="accentRepeatNode" presStyleLbl="solidFgAcc1" presStyleIdx="3" presStyleCnt="6"/>
      <dgm:spPr/>
    </dgm:pt>
    <dgm:pt modelId="{41692268-2F78-4012-8E64-44458CC45E61}" type="pres">
      <dgm:prSet presAssocID="{B21B071A-EE3A-AA41-B2E9-9380585757AE}" presName="text_5" presStyleLbl="node1" presStyleIdx="4" presStyleCnt="6">
        <dgm:presLayoutVars>
          <dgm:bulletEnabled val="1"/>
        </dgm:presLayoutVars>
      </dgm:prSet>
      <dgm:spPr/>
    </dgm:pt>
    <dgm:pt modelId="{7405A36A-FBC9-4AC2-81A8-D683F670E765}" type="pres">
      <dgm:prSet presAssocID="{B21B071A-EE3A-AA41-B2E9-9380585757AE}" presName="accent_5" presStyleCnt="0"/>
      <dgm:spPr/>
    </dgm:pt>
    <dgm:pt modelId="{A2B6806B-09CC-A24E-A76D-11A350364CA8}" type="pres">
      <dgm:prSet presAssocID="{B21B071A-EE3A-AA41-B2E9-9380585757AE}" presName="accentRepeatNode" presStyleLbl="solidFgAcc1" presStyleIdx="4" presStyleCnt="6"/>
      <dgm:spPr/>
    </dgm:pt>
    <dgm:pt modelId="{9B478EBC-49FA-4B9B-AF6F-B6A89FB88E23}" type="pres">
      <dgm:prSet presAssocID="{A5550238-C4AA-CD40-9E98-67866CB99829}" presName="text_6" presStyleLbl="node1" presStyleIdx="5" presStyleCnt="6">
        <dgm:presLayoutVars>
          <dgm:bulletEnabled val="1"/>
        </dgm:presLayoutVars>
      </dgm:prSet>
      <dgm:spPr/>
    </dgm:pt>
    <dgm:pt modelId="{22B430A8-86B2-4B12-B9B7-B828D48BB77B}" type="pres">
      <dgm:prSet presAssocID="{A5550238-C4AA-CD40-9E98-67866CB99829}" presName="accent_6" presStyleCnt="0"/>
      <dgm:spPr/>
    </dgm:pt>
    <dgm:pt modelId="{874D6F4E-A7D7-EB45-8BBD-959D593F9BEB}" type="pres">
      <dgm:prSet presAssocID="{A5550238-C4AA-CD40-9E98-67866CB99829}" presName="accentRepeatNode" presStyleLbl="solidFgAcc1" presStyleIdx="5" presStyleCnt="6"/>
      <dgm:spPr/>
    </dgm:pt>
  </dgm:ptLst>
  <dgm:cxnLst>
    <dgm:cxn modelId="{5C8C6D89-DB12-6B4A-9413-4A6F663C25E3}" srcId="{5318B1C6-AB1A-D04C-A735-D98175AA975F}" destId="{671F950F-1B54-6142-8B3B-19045A191DE4}" srcOrd="2" destOrd="0" parTransId="{D7BB7DFF-9DEC-7642-8965-28ABBC3E2219}" sibTransId="{4B9FA247-D745-F843-A81B-EB4911EAE506}"/>
    <dgm:cxn modelId="{5369B994-322A-4E6E-8E08-EEE6126A353E}" type="presOf" srcId="{A5550238-C4AA-CD40-9E98-67866CB99829}" destId="{9B478EBC-49FA-4B9B-AF6F-B6A89FB88E23}" srcOrd="0" destOrd="0" presId="urn:microsoft.com/office/officeart/2008/layout/VerticalCurvedList"/>
    <dgm:cxn modelId="{5B055199-8A3B-5B4D-B3EC-F88335BA671F}" srcId="{5318B1C6-AB1A-D04C-A735-D98175AA975F}" destId="{A5550238-C4AA-CD40-9E98-67866CB99829}" srcOrd="5" destOrd="0" parTransId="{1DD2C53F-80DF-3041-9AB7-1D7D006D2206}" sibTransId="{828BC23A-6937-3747-92B9-E9A0A11113AA}"/>
    <dgm:cxn modelId="{96D6CE53-5D77-409C-BC35-7B457FEE0BFD}" type="presOf" srcId="{C2FDBC0F-1ECF-BE45-876E-E2E2BED7DD5D}" destId="{DF30043C-C544-4FA6-BFFC-6E3ED7FCF183}" srcOrd="0" destOrd="0" presId="urn:microsoft.com/office/officeart/2008/layout/VerticalCurvedList"/>
    <dgm:cxn modelId="{A0E9D945-BFC2-490D-B16D-4B199B5042C9}" type="presOf" srcId="{B21B071A-EE3A-AA41-B2E9-9380585757AE}" destId="{41692268-2F78-4012-8E64-44458CC45E61}" srcOrd="0" destOrd="0" presId="urn:microsoft.com/office/officeart/2008/layout/VerticalCurvedList"/>
    <dgm:cxn modelId="{25FC2C7E-D683-4EE5-9AF8-29856E7A34D2}" type="presOf" srcId="{671F950F-1B54-6142-8B3B-19045A191DE4}" destId="{53F94B3E-4CAE-424A-8152-191A1A8B9053}" srcOrd="0" destOrd="0" presId="urn:microsoft.com/office/officeart/2008/layout/VerticalCurvedList"/>
    <dgm:cxn modelId="{12E632F9-9F8E-E54F-8E4A-377E3EC0C1AD}" srcId="{5318B1C6-AB1A-D04C-A735-D98175AA975F}" destId="{B1834DD6-6626-C64E-A04F-EAD7FBA77F1C}" srcOrd="1" destOrd="0" parTransId="{7279D899-A7F5-0D47-BAF3-4655878F7BE9}" sibTransId="{C054B30A-07F5-1B42-A3F8-37A4B95209AE}"/>
    <dgm:cxn modelId="{FC5C909A-DD40-844C-8847-E5E84B7CB00D}" srcId="{5318B1C6-AB1A-D04C-A735-D98175AA975F}" destId="{2E17EF89-4413-9A4F-A11B-E6A87D5F5C7E}" srcOrd="0" destOrd="0" parTransId="{DDDC5582-0426-D744-AB18-EEF964B3A08E}" sibTransId="{7BF407AD-5665-8E40-A0DB-50598F6643EB}"/>
    <dgm:cxn modelId="{49185CE0-768B-4B50-BDDE-AE540A404DF7}" type="presOf" srcId="{5318B1C6-AB1A-D04C-A735-D98175AA975F}" destId="{519B367B-F7E4-E344-A9F6-2CF11DAC93B2}" srcOrd="0" destOrd="0" presId="urn:microsoft.com/office/officeart/2008/layout/VerticalCurvedList"/>
    <dgm:cxn modelId="{917C8B16-1579-4BCA-8634-92D4492B8049}" type="presOf" srcId="{B1834DD6-6626-C64E-A04F-EAD7FBA77F1C}" destId="{2D2DEA34-E696-4340-BEDB-194324123905}" srcOrd="0" destOrd="0" presId="urn:microsoft.com/office/officeart/2008/layout/VerticalCurvedList"/>
    <dgm:cxn modelId="{BC602A1E-8D27-D244-A1BD-8AD04DFC4B10}" srcId="{5318B1C6-AB1A-D04C-A735-D98175AA975F}" destId="{C2FDBC0F-1ECF-BE45-876E-E2E2BED7DD5D}" srcOrd="3" destOrd="0" parTransId="{949C72BC-9418-F74C-9657-DABF52E6D073}" sibTransId="{B71F5646-3B74-1943-81FB-0663D7DE6AFA}"/>
    <dgm:cxn modelId="{4F0B85F0-EEB0-41F0-8668-8097FFEF9FE1}" type="presOf" srcId="{2E17EF89-4413-9A4F-A11B-E6A87D5F5C7E}" destId="{C00F056F-2796-5A46-AE56-72C0656EBBCE}" srcOrd="0" destOrd="0" presId="urn:microsoft.com/office/officeart/2008/layout/VerticalCurvedList"/>
    <dgm:cxn modelId="{39037875-D305-934A-887D-6F4DBB1D1D47}" srcId="{5318B1C6-AB1A-D04C-A735-D98175AA975F}" destId="{B21B071A-EE3A-AA41-B2E9-9380585757AE}" srcOrd="4" destOrd="0" parTransId="{E17EA478-9F64-D745-820A-AE3179F4E937}" sibTransId="{89E322E3-1269-C444-BAFA-B08802934716}"/>
    <dgm:cxn modelId="{FCBC62FE-4CDD-4ABC-80B6-AB4245520E1C}" type="presOf" srcId="{7BF407AD-5665-8E40-A0DB-50598F6643EB}" destId="{5B5321B8-31B6-1B46-B35E-54D75EA3E410}" srcOrd="0" destOrd="0" presId="urn:microsoft.com/office/officeart/2008/layout/VerticalCurvedList"/>
    <dgm:cxn modelId="{B4B3DDA3-8360-4EAB-8F49-2EA83C09502B}" type="presParOf" srcId="{519B367B-F7E4-E344-A9F6-2CF11DAC93B2}" destId="{CD8DF34A-9456-E44A-B383-2551C98B40C0}" srcOrd="0" destOrd="0" presId="urn:microsoft.com/office/officeart/2008/layout/VerticalCurvedList"/>
    <dgm:cxn modelId="{BB7218F8-BB9A-4CA3-86A5-B942758A8E46}" type="presParOf" srcId="{CD8DF34A-9456-E44A-B383-2551C98B40C0}" destId="{C22BB385-B748-1547-9E25-8A095C52BE65}" srcOrd="0" destOrd="0" presId="urn:microsoft.com/office/officeart/2008/layout/VerticalCurvedList"/>
    <dgm:cxn modelId="{CD8DF0FC-C419-4A49-BFB0-EF1828632168}" type="presParOf" srcId="{C22BB385-B748-1547-9E25-8A095C52BE65}" destId="{29D06855-443E-3C4B-B40E-45FE4AB32442}" srcOrd="0" destOrd="0" presId="urn:microsoft.com/office/officeart/2008/layout/VerticalCurvedList"/>
    <dgm:cxn modelId="{599A795D-9CF0-4C60-806E-34F38B5B2149}" type="presParOf" srcId="{C22BB385-B748-1547-9E25-8A095C52BE65}" destId="{5B5321B8-31B6-1B46-B35E-54D75EA3E410}" srcOrd="1" destOrd="0" presId="urn:microsoft.com/office/officeart/2008/layout/VerticalCurvedList"/>
    <dgm:cxn modelId="{5E6E809E-7BDF-40E6-8B3A-4F844AE6954B}" type="presParOf" srcId="{C22BB385-B748-1547-9E25-8A095C52BE65}" destId="{EF1F8900-3A2B-5449-A60D-42C811822250}" srcOrd="2" destOrd="0" presId="urn:microsoft.com/office/officeart/2008/layout/VerticalCurvedList"/>
    <dgm:cxn modelId="{457DE8F8-9CC7-432E-993A-823EFACDE2B2}" type="presParOf" srcId="{C22BB385-B748-1547-9E25-8A095C52BE65}" destId="{F956D2D3-C0F6-2A41-A3F2-3DB2A6FB1F4F}" srcOrd="3" destOrd="0" presId="urn:microsoft.com/office/officeart/2008/layout/VerticalCurvedList"/>
    <dgm:cxn modelId="{A62DB187-2A1C-4065-9574-230EB980B57E}" type="presParOf" srcId="{CD8DF34A-9456-E44A-B383-2551C98B40C0}" destId="{C00F056F-2796-5A46-AE56-72C0656EBBCE}" srcOrd="1" destOrd="0" presId="urn:microsoft.com/office/officeart/2008/layout/VerticalCurvedList"/>
    <dgm:cxn modelId="{B052799E-821F-4352-955F-9EDA58D47521}" type="presParOf" srcId="{CD8DF34A-9456-E44A-B383-2551C98B40C0}" destId="{166DDD30-70FE-A144-ADEF-964C2090806B}" srcOrd="2" destOrd="0" presId="urn:microsoft.com/office/officeart/2008/layout/VerticalCurvedList"/>
    <dgm:cxn modelId="{1BC23F15-6106-4141-8CFC-946BDF802AC6}" type="presParOf" srcId="{166DDD30-70FE-A144-ADEF-964C2090806B}" destId="{8D26E1BE-CAB4-FE44-98C8-C90DA3F6D23D}" srcOrd="0" destOrd="0" presId="urn:microsoft.com/office/officeart/2008/layout/VerticalCurvedList"/>
    <dgm:cxn modelId="{E7948429-3871-4AAD-BA65-7FBAFD70EF07}" type="presParOf" srcId="{CD8DF34A-9456-E44A-B383-2551C98B40C0}" destId="{2D2DEA34-E696-4340-BEDB-194324123905}" srcOrd="3" destOrd="0" presId="urn:microsoft.com/office/officeart/2008/layout/VerticalCurvedList"/>
    <dgm:cxn modelId="{FC51FF0D-B011-4490-81A5-0D6D97688729}" type="presParOf" srcId="{CD8DF34A-9456-E44A-B383-2551C98B40C0}" destId="{0DCA78EE-BA18-904F-8109-CEDC2570F268}" srcOrd="4" destOrd="0" presId="urn:microsoft.com/office/officeart/2008/layout/VerticalCurvedList"/>
    <dgm:cxn modelId="{0159C4BB-22F5-4CCA-BD43-2F50EC6AF7AE}" type="presParOf" srcId="{0DCA78EE-BA18-904F-8109-CEDC2570F268}" destId="{9A05BEF1-666A-7F46-8D7D-2AFD86E84FED}" srcOrd="0" destOrd="0" presId="urn:microsoft.com/office/officeart/2008/layout/VerticalCurvedList"/>
    <dgm:cxn modelId="{D2F9C92F-3B80-417A-9596-D7C28FA56768}" type="presParOf" srcId="{CD8DF34A-9456-E44A-B383-2551C98B40C0}" destId="{53F94B3E-4CAE-424A-8152-191A1A8B9053}" srcOrd="5" destOrd="0" presId="urn:microsoft.com/office/officeart/2008/layout/VerticalCurvedList"/>
    <dgm:cxn modelId="{0008DABC-C5C5-4862-99C9-30DE54FF3327}" type="presParOf" srcId="{CD8DF34A-9456-E44A-B383-2551C98B40C0}" destId="{E759A0C8-7814-1548-9CA3-2AA7D57A3457}" srcOrd="6" destOrd="0" presId="urn:microsoft.com/office/officeart/2008/layout/VerticalCurvedList"/>
    <dgm:cxn modelId="{4A1E5FBC-58BD-4F6C-8404-34AA1F6C2B0D}" type="presParOf" srcId="{E759A0C8-7814-1548-9CA3-2AA7D57A3457}" destId="{1B58B316-400A-F44D-9BC6-66D10AFA7C61}" srcOrd="0" destOrd="0" presId="urn:microsoft.com/office/officeart/2008/layout/VerticalCurvedList"/>
    <dgm:cxn modelId="{7B43C715-047F-44C8-898D-05D5C5ECC6C6}" type="presParOf" srcId="{CD8DF34A-9456-E44A-B383-2551C98B40C0}" destId="{DF30043C-C544-4FA6-BFFC-6E3ED7FCF183}" srcOrd="7" destOrd="0" presId="urn:microsoft.com/office/officeart/2008/layout/VerticalCurvedList"/>
    <dgm:cxn modelId="{621B6FBF-94BB-4B30-ADD7-F84CA6570217}" type="presParOf" srcId="{CD8DF34A-9456-E44A-B383-2551C98B40C0}" destId="{D10962F1-C4B7-4DC8-816C-F97131BFE824}" srcOrd="8" destOrd="0" presId="urn:microsoft.com/office/officeart/2008/layout/VerticalCurvedList"/>
    <dgm:cxn modelId="{986997E8-5E74-4774-89E2-A4EEF2C60649}" type="presParOf" srcId="{D10962F1-C4B7-4DC8-816C-F97131BFE824}" destId="{73C9D95B-614E-CD46-946F-3FCA696955D4}" srcOrd="0" destOrd="0" presId="urn:microsoft.com/office/officeart/2008/layout/VerticalCurvedList"/>
    <dgm:cxn modelId="{307A5129-DB7E-49C3-B54B-6E8E1E46A480}" type="presParOf" srcId="{CD8DF34A-9456-E44A-B383-2551C98B40C0}" destId="{41692268-2F78-4012-8E64-44458CC45E61}" srcOrd="9" destOrd="0" presId="urn:microsoft.com/office/officeart/2008/layout/VerticalCurvedList"/>
    <dgm:cxn modelId="{3AE1940D-09CE-48F9-8170-B89B98874F38}" type="presParOf" srcId="{CD8DF34A-9456-E44A-B383-2551C98B40C0}" destId="{7405A36A-FBC9-4AC2-81A8-D683F670E765}" srcOrd="10" destOrd="0" presId="urn:microsoft.com/office/officeart/2008/layout/VerticalCurvedList"/>
    <dgm:cxn modelId="{A366E0DE-5BCB-42B9-B6B2-C3851699A6AB}" type="presParOf" srcId="{7405A36A-FBC9-4AC2-81A8-D683F670E765}" destId="{A2B6806B-09CC-A24E-A76D-11A350364CA8}" srcOrd="0" destOrd="0" presId="urn:microsoft.com/office/officeart/2008/layout/VerticalCurvedList"/>
    <dgm:cxn modelId="{2846C985-4389-4A23-8E5A-7B32F2C9D3D7}" type="presParOf" srcId="{CD8DF34A-9456-E44A-B383-2551C98B40C0}" destId="{9B478EBC-49FA-4B9B-AF6F-B6A89FB88E23}" srcOrd="11" destOrd="0" presId="urn:microsoft.com/office/officeart/2008/layout/VerticalCurvedList"/>
    <dgm:cxn modelId="{4D409B08-9E0A-4474-AF9E-9B7B26D041B6}" type="presParOf" srcId="{CD8DF34A-9456-E44A-B383-2551C98B40C0}" destId="{22B430A8-86B2-4B12-B9B7-B828D48BB77B}" srcOrd="12" destOrd="0" presId="urn:microsoft.com/office/officeart/2008/layout/VerticalCurvedList"/>
    <dgm:cxn modelId="{FBA9F6A2-4F1A-43BD-9F03-AAE3D9BCDD86}" type="presParOf" srcId="{22B430A8-86B2-4B12-B9B7-B828D48BB77B}" destId="{874D6F4E-A7D7-EB45-8BBD-959D593F9BE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321B8-31B6-1B46-B35E-54D75EA3E410}">
      <dsp:nvSpPr>
        <dsp:cNvPr id="0" name=""/>
        <dsp:cNvSpPr/>
      </dsp:nvSpPr>
      <dsp:spPr>
        <a:xfrm>
          <a:off x="-3443706" y="-529481"/>
          <a:ext cx="4105951" cy="4105951"/>
        </a:xfrm>
        <a:prstGeom prst="blockArc">
          <a:avLst>
            <a:gd name="adj1" fmla="val 18900000"/>
            <a:gd name="adj2" fmla="val 2700000"/>
            <a:gd name="adj3" fmla="val 526"/>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0F056F-2796-5A46-AE56-72C0656EBBCE}">
      <dsp:nvSpPr>
        <dsp:cNvPr id="0" name=""/>
        <dsp:cNvSpPr/>
      </dsp:nvSpPr>
      <dsp:spPr>
        <a:xfrm>
          <a:off x="248207" y="160454"/>
          <a:ext cx="4146061" cy="320786"/>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625" tIns="43180" rIns="43180" bIns="43180" numCol="1" spcCol="1270" anchor="ctr" anchorCtr="0">
          <a:noAutofit/>
        </a:bodyPr>
        <a:lstStyle/>
        <a:p>
          <a:pPr marL="0" lvl="0" indent="0" algn="l" defTabSz="755650" rtl="0">
            <a:lnSpc>
              <a:spcPct val="90000"/>
            </a:lnSpc>
            <a:spcBef>
              <a:spcPct val="0"/>
            </a:spcBef>
            <a:spcAft>
              <a:spcPct val="35000"/>
            </a:spcAft>
            <a:buNone/>
          </a:pPr>
          <a:r>
            <a:rPr lang="es-ES" sz="1700" b="1" kern="1200" dirty="0">
              <a:latin typeface="Segoe"/>
              <a:cs typeface="Segoe"/>
            </a:rPr>
            <a:t>Completitud</a:t>
          </a:r>
        </a:p>
      </dsp:txBody>
      <dsp:txXfrm>
        <a:off x="248207" y="160454"/>
        <a:ext cx="4146061" cy="320786"/>
      </dsp:txXfrm>
    </dsp:sp>
    <dsp:sp modelId="{8D26E1BE-CAB4-FE44-98C8-C90DA3F6D23D}">
      <dsp:nvSpPr>
        <dsp:cNvPr id="0" name=""/>
        <dsp:cNvSpPr/>
      </dsp:nvSpPr>
      <dsp:spPr>
        <a:xfrm>
          <a:off x="47715" y="120356"/>
          <a:ext cx="400983" cy="4009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D2DEA34-E696-4340-BEDB-194324123905}">
      <dsp:nvSpPr>
        <dsp:cNvPr id="0" name=""/>
        <dsp:cNvSpPr/>
      </dsp:nvSpPr>
      <dsp:spPr>
        <a:xfrm>
          <a:off x="512076" y="641573"/>
          <a:ext cx="3882191" cy="320786"/>
        </a:xfrm>
        <a:prstGeom prst="rect">
          <a:avLst/>
        </a:prstGeom>
        <a:gradFill rotWithShape="0">
          <a:gsLst>
            <a:gs pos="0">
              <a:schemeClr val="accent2">
                <a:hueOff val="-291073"/>
                <a:satOff val="-16786"/>
                <a:lumOff val="1726"/>
                <a:alphaOff val="0"/>
                <a:lumMod val="110000"/>
                <a:satMod val="105000"/>
                <a:tint val="67000"/>
              </a:schemeClr>
            </a:gs>
            <a:gs pos="50000">
              <a:schemeClr val="accent2">
                <a:hueOff val="-291073"/>
                <a:satOff val="-16786"/>
                <a:lumOff val="1726"/>
                <a:alphaOff val="0"/>
                <a:lumMod val="105000"/>
                <a:satMod val="103000"/>
                <a:tint val="73000"/>
              </a:schemeClr>
            </a:gs>
            <a:gs pos="100000">
              <a:schemeClr val="accent2">
                <a:hueOff val="-291073"/>
                <a:satOff val="-16786"/>
                <a:lumOff val="172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625" tIns="43180" rIns="43180" bIns="43180" numCol="1" spcCol="1270" anchor="ctr" anchorCtr="0">
          <a:noAutofit/>
        </a:bodyPr>
        <a:lstStyle/>
        <a:p>
          <a:pPr marL="0" lvl="0" indent="0" algn="l" defTabSz="755650" rtl="0">
            <a:lnSpc>
              <a:spcPct val="90000"/>
            </a:lnSpc>
            <a:spcBef>
              <a:spcPct val="0"/>
            </a:spcBef>
            <a:spcAft>
              <a:spcPct val="35000"/>
            </a:spcAft>
            <a:buNone/>
          </a:pPr>
          <a:r>
            <a:rPr lang="es-ES_tradnl" sz="1700" b="1" kern="1200" dirty="0">
              <a:latin typeface="Segoe"/>
              <a:cs typeface="Segoe"/>
            </a:rPr>
            <a:t>Fuente primaria</a:t>
          </a:r>
        </a:p>
      </dsp:txBody>
      <dsp:txXfrm>
        <a:off x="512076" y="641573"/>
        <a:ext cx="3882191" cy="320786"/>
      </dsp:txXfrm>
    </dsp:sp>
    <dsp:sp modelId="{9A05BEF1-666A-7F46-8D7D-2AFD86E84FED}">
      <dsp:nvSpPr>
        <dsp:cNvPr id="0" name=""/>
        <dsp:cNvSpPr/>
      </dsp:nvSpPr>
      <dsp:spPr>
        <a:xfrm>
          <a:off x="311584" y="601475"/>
          <a:ext cx="400983" cy="4009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291073"/>
              <a:satOff val="-16786"/>
              <a:lumOff val="1726"/>
              <a:alphaOff val="0"/>
            </a:schemeClr>
          </a:solidFill>
          <a:prstDash val="solid"/>
          <a:miter lim="800000"/>
        </a:ln>
        <a:effectLst/>
      </dsp:spPr>
      <dsp:style>
        <a:lnRef idx="1">
          <a:scrgbClr r="0" g="0" b="0"/>
        </a:lnRef>
        <a:fillRef idx="2">
          <a:scrgbClr r="0" g="0" b="0"/>
        </a:fillRef>
        <a:effectRef idx="0">
          <a:scrgbClr r="0" g="0" b="0"/>
        </a:effectRef>
        <a:fontRef idx="minor"/>
      </dsp:style>
    </dsp:sp>
    <dsp:sp modelId="{53F94B3E-4CAE-424A-8152-191A1A8B9053}">
      <dsp:nvSpPr>
        <dsp:cNvPr id="0" name=""/>
        <dsp:cNvSpPr/>
      </dsp:nvSpPr>
      <dsp:spPr>
        <a:xfrm>
          <a:off x="632736" y="1122693"/>
          <a:ext cx="3761531" cy="320786"/>
        </a:xfrm>
        <a:prstGeom prst="rect">
          <a:avLst/>
        </a:prstGeom>
        <a:gradFill rotWithShape="0">
          <a:gsLst>
            <a:gs pos="0">
              <a:schemeClr val="accent2">
                <a:hueOff val="-582145"/>
                <a:satOff val="-33571"/>
                <a:lumOff val="3451"/>
                <a:alphaOff val="0"/>
                <a:lumMod val="110000"/>
                <a:satMod val="105000"/>
                <a:tint val="67000"/>
              </a:schemeClr>
            </a:gs>
            <a:gs pos="50000">
              <a:schemeClr val="accent2">
                <a:hueOff val="-582145"/>
                <a:satOff val="-33571"/>
                <a:lumOff val="3451"/>
                <a:alphaOff val="0"/>
                <a:lumMod val="105000"/>
                <a:satMod val="103000"/>
                <a:tint val="73000"/>
              </a:schemeClr>
            </a:gs>
            <a:gs pos="100000">
              <a:schemeClr val="accent2">
                <a:hueOff val="-582145"/>
                <a:satOff val="-33571"/>
                <a:lumOff val="345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625" tIns="43180" rIns="43180" bIns="43180" numCol="1" spcCol="1270" anchor="ctr" anchorCtr="0">
          <a:noAutofit/>
        </a:bodyPr>
        <a:lstStyle/>
        <a:p>
          <a:pPr marL="0" lvl="0" indent="0" algn="l" defTabSz="755650" rtl="0">
            <a:lnSpc>
              <a:spcPct val="90000"/>
            </a:lnSpc>
            <a:spcBef>
              <a:spcPct val="0"/>
            </a:spcBef>
            <a:spcAft>
              <a:spcPct val="35000"/>
            </a:spcAft>
            <a:buNone/>
          </a:pPr>
          <a:r>
            <a:rPr lang="es-ES" sz="1700" b="1" kern="1200">
              <a:latin typeface="Segoe"/>
              <a:cs typeface="Segoe"/>
            </a:rPr>
            <a:t>Oportuna</a:t>
          </a:r>
        </a:p>
      </dsp:txBody>
      <dsp:txXfrm>
        <a:off x="632736" y="1122693"/>
        <a:ext cx="3761531" cy="320786"/>
      </dsp:txXfrm>
    </dsp:sp>
    <dsp:sp modelId="{1B58B316-400A-F44D-9BC6-66D10AFA7C61}">
      <dsp:nvSpPr>
        <dsp:cNvPr id="0" name=""/>
        <dsp:cNvSpPr/>
      </dsp:nvSpPr>
      <dsp:spPr>
        <a:xfrm>
          <a:off x="432245" y="1082594"/>
          <a:ext cx="400983" cy="4009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582145"/>
              <a:satOff val="-33571"/>
              <a:lumOff val="3451"/>
              <a:alphaOff val="0"/>
            </a:schemeClr>
          </a:solidFill>
          <a:prstDash val="solid"/>
          <a:miter lim="800000"/>
        </a:ln>
        <a:effectLst/>
      </dsp:spPr>
      <dsp:style>
        <a:lnRef idx="1">
          <a:scrgbClr r="0" g="0" b="0"/>
        </a:lnRef>
        <a:fillRef idx="2">
          <a:scrgbClr r="0" g="0" b="0"/>
        </a:fillRef>
        <a:effectRef idx="0">
          <a:scrgbClr r="0" g="0" b="0"/>
        </a:effectRef>
        <a:fontRef idx="minor"/>
      </dsp:style>
    </dsp:sp>
    <dsp:sp modelId="{DF30043C-C544-4FA6-BFFC-6E3ED7FCF183}">
      <dsp:nvSpPr>
        <dsp:cNvPr id="0" name=""/>
        <dsp:cNvSpPr/>
      </dsp:nvSpPr>
      <dsp:spPr>
        <a:xfrm>
          <a:off x="632736" y="1603507"/>
          <a:ext cx="3761531" cy="320786"/>
        </a:xfrm>
        <a:prstGeom prst="rect">
          <a:avLst/>
        </a:prstGeom>
        <a:gradFill rotWithShape="0">
          <a:gsLst>
            <a:gs pos="0">
              <a:schemeClr val="accent2">
                <a:hueOff val="-873218"/>
                <a:satOff val="-50357"/>
                <a:lumOff val="5177"/>
                <a:alphaOff val="0"/>
                <a:lumMod val="110000"/>
                <a:satMod val="105000"/>
                <a:tint val="67000"/>
              </a:schemeClr>
            </a:gs>
            <a:gs pos="50000">
              <a:schemeClr val="accent2">
                <a:hueOff val="-873218"/>
                <a:satOff val="-50357"/>
                <a:lumOff val="5177"/>
                <a:alphaOff val="0"/>
                <a:lumMod val="105000"/>
                <a:satMod val="103000"/>
                <a:tint val="73000"/>
              </a:schemeClr>
            </a:gs>
            <a:gs pos="100000">
              <a:schemeClr val="accent2">
                <a:hueOff val="-873218"/>
                <a:satOff val="-50357"/>
                <a:lumOff val="5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625" tIns="43180" rIns="43180" bIns="43180" numCol="1" spcCol="1270" anchor="ctr" anchorCtr="0">
          <a:noAutofit/>
        </a:bodyPr>
        <a:lstStyle/>
        <a:p>
          <a:pPr marL="0" lvl="0" indent="0" algn="l" defTabSz="755650" rtl="0">
            <a:lnSpc>
              <a:spcPct val="90000"/>
            </a:lnSpc>
            <a:spcBef>
              <a:spcPct val="0"/>
            </a:spcBef>
            <a:spcAft>
              <a:spcPct val="35000"/>
            </a:spcAft>
            <a:buNone/>
          </a:pPr>
          <a:r>
            <a:rPr lang="es-ES" sz="1700" b="1" kern="1200" dirty="0">
              <a:latin typeface="Segoe"/>
              <a:cs typeface="Segoe"/>
            </a:rPr>
            <a:t>Procesable</a:t>
          </a:r>
        </a:p>
      </dsp:txBody>
      <dsp:txXfrm>
        <a:off x="632736" y="1603507"/>
        <a:ext cx="3761531" cy="320786"/>
      </dsp:txXfrm>
    </dsp:sp>
    <dsp:sp modelId="{73C9D95B-614E-CD46-946F-3FCA696955D4}">
      <dsp:nvSpPr>
        <dsp:cNvPr id="0" name=""/>
        <dsp:cNvSpPr/>
      </dsp:nvSpPr>
      <dsp:spPr>
        <a:xfrm>
          <a:off x="432245" y="1563409"/>
          <a:ext cx="400983" cy="4009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873218"/>
              <a:satOff val="-50357"/>
              <a:lumOff val="5177"/>
              <a:alphaOff val="0"/>
            </a:schemeClr>
          </a:solidFill>
          <a:prstDash val="solid"/>
          <a:miter lim="800000"/>
        </a:ln>
        <a:effectLst/>
      </dsp:spPr>
      <dsp:style>
        <a:lnRef idx="1">
          <a:scrgbClr r="0" g="0" b="0"/>
        </a:lnRef>
        <a:fillRef idx="2">
          <a:scrgbClr r="0" g="0" b="0"/>
        </a:fillRef>
        <a:effectRef idx="0">
          <a:scrgbClr r="0" g="0" b="0"/>
        </a:effectRef>
        <a:fontRef idx="minor"/>
      </dsp:style>
    </dsp:sp>
    <dsp:sp modelId="{41692268-2F78-4012-8E64-44458CC45E61}">
      <dsp:nvSpPr>
        <dsp:cNvPr id="0" name=""/>
        <dsp:cNvSpPr/>
      </dsp:nvSpPr>
      <dsp:spPr>
        <a:xfrm>
          <a:off x="512076" y="2084627"/>
          <a:ext cx="3882191" cy="320786"/>
        </a:xfrm>
        <a:prstGeom prst="rect">
          <a:avLst/>
        </a:prstGeom>
        <a:gradFill rotWithShape="0">
          <a:gsLst>
            <a:gs pos="0">
              <a:schemeClr val="accent2">
                <a:hueOff val="-1164290"/>
                <a:satOff val="-67142"/>
                <a:lumOff val="6902"/>
                <a:alphaOff val="0"/>
                <a:lumMod val="110000"/>
                <a:satMod val="105000"/>
                <a:tint val="67000"/>
              </a:schemeClr>
            </a:gs>
            <a:gs pos="50000">
              <a:schemeClr val="accent2">
                <a:hueOff val="-1164290"/>
                <a:satOff val="-67142"/>
                <a:lumOff val="6902"/>
                <a:alphaOff val="0"/>
                <a:lumMod val="105000"/>
                <a:satMod val="103000"/>
                <a:tint val="73000"/>
              </a:schemeClr>
            </a:gs>
            <a:gs pos="100000">
              <a:schemeClr val="accent2">
                <a:hueOff val="-1164290"/>
                <a:satOff val="-67142"/>
                <a:lumOff val="69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625" tIns="43180" rIns="43180" bIns="43180" numCol="1" spcCol="1270" anchor="ctr" anchorCtr="0">
          <a:noAutofit/>
        </a:bodyPr>
        <a:lstStyle/>
        <a:p>
          <a:pPr marL="0" lvl="0" indent="0" algn="l" defTabSz="755650" rtl="0">
            <a:lnSpc>
              <a:spcPct val="90000"/>
            </a:lnSpc>
            <a:spcBef>
              <a:spcPct val="0"/>
            </a:spcBef>
            <a:spcAft>
              <a:spcPct val="35000"/>
            </a:spcAft>
            <a:buNone/>
          </a:pPr>
          <a:r>
            <a:rPr lang="it-IT" sz="1700" b="1" kern="1200">
              <a:latin typeface="Segoe"/>
              <a:cs typeface="Segoe"/>
            </a:rPr>
            <a:t>No discriminatorios</a:t>
          </a:r>
        </a:p>
      </dsp:txBody>
      <dsp:txXfrm>
        <a:off x="512076" y="2084627"/>
        <a:ext cx="3882191" cy="320786"/>
      </dsp:txXfrm>
    </dsp:sp>
    <dsp:sp modelId="{A2B6806B-09CC-A24E-A76D-11A350364CA8}">
      <dsp:nvSpPr>
        <dsp:cNvPr id="0" name=""/>
        <dsp:cNvSpPr/>
      </dsp:nvSpPr>
      <dsp:spPr>
        <a:xfrm>
          <a:off x="311584" y="2044528"/>
          <a:ext cx="400983" cy="4009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1164290"/>
              <a:satOff val="-67142"/>
              <a:lumOff val="6902"/>
              <a:alphaOff val="0"/>
            </a:schemeClr>
          </a:solidFill>
          <a:prstDash val="solid"/>
          <a:miter lim="800000"/>
        </a:ln>
        <a:effectLst/>
      </dsp:spPr>
      <dsp:style>
        <a:lnRef idx="1">
          <a:scrgbClr r="0" g="0" b="0"/>
        </a:lnRef>
        <a:fillRef idx="2">
          <a:scrgbClr r="0" g="0" b="0"/>
        </a:fillRef>
        <a:effectRef idx="0">
          <a:scrgbClr r="0" g="0" b="0"/>
        </a:effectRef>
        <a:fontRef idx="minor"/>
      </dsp:style>
    </dsp:sp>
    <dsp:sp modelId="{9B478EBC-49FA-4B9B-AF6F-B6A89FB88E23}">
      <dsp:nvSpPr>
        <dsp:cNvPr id="0" name=""/>
        <dsp:cNvSpPr/>
      </dsp:nvSpPr>
      <dsp:spPr>
        <a:xfrm>
          <a:off x="248207" y="2565746"/>
          <a:ext cx="4146061" cy="320786"/>
        </a:xfrm>
        <a:prstGeom prst="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625" tIns="43180" rIns="43180" bIns="43180" numCol="1" spcCol="1270" anchor="ctr" anchorCtr="0">
          <a:noAutofit/>
        </a:bodyPr>
        <a:lstStyle/>
        <a:p>
          <a:pPr marL="0" lvl="0" indent="0" algn="l" defTabSz="755650" rtl="0">
            <a:lnSpc>
              <a:spcPct val="90000"/>
            </a:lnSpc>
            <a:spcBef>
              <a:spcPct val="0"/>
            </a:spcBef>
            <a:spcAft>
              <a:spcPct val="35000"/>
            </a:spcAft>
            <a:buNone/>
          </a:pPr>
          <a:r>
            <a:rPr lang="es-ES_tradnl" sz="1700" b="1" kern="1200">
              <a:latin typeface="Segoe"/>
              <a:cs typeface="Segoe"/>
            </a:rPr>
            <a:t>No propietaria</a:t>
          </a:r>
        </a:p>
      </dsp:txBody>
      <dsp:txXfrm>
        <a:off x="248207" y="2565746"/>
        <a:ext cx="4146061" cy="320786"/>
      </dsp:txXfrm>
    </dsp:sp>
    <dsp:sp modelId="{874D6F4E-A7D7-EB45-8BBD-959D593F9BEB}">
      <dsp:nvSpPr>
        <dsp:cNvPr id="0" name=""/>
        <dsp:cNvSpPr/>
      </dsp:nvSpPr>
      <dsp:spPr>
        <a:xfrm>
          <a:off x="47715" y="2525648"/>
          <a:ext cx="400983" cy="40098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03A631-4B15-42CD-AD1D-B3069F8C29BB}" type="datetimeFigureOut">
              <a:rPr lang="es-CO" smtClean="0"/>
              <a:t>21/09/2016</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BADDA4-9362-4680-B628-F3D6F895BF37}" type="slidenum">
              <a:rPr lang="es-CO" smtClean="0"/>
              <a:t>‹Nº›</a:t>
            </a:fld>
            <a:endParaRPr lang="es-CO"/>
          </a:p>
        </p:txBody>
      </p:sp>
    </p:spTree>
    <p:extLst>
      <p:ext uri="{BB962C8B-B14F-4D97-AF65-F5344CB8AC3E}">
        <p14:creationId xmlns:p14="http://schemas.microsoft.com/office/powerpoint/2010/main" val="2751740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0CA97-9CC2-584E-A86D-EEDAD0F9C254}" type="datetimeFigureOut">
              <a:rPr lang="es-ES_tradnl" smtClean="0"/>
              <a:t>21/09/2016</a:t>
            </a:fld>
            <a:endParaRPr lang="es-ES_tradnl"/>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A29AC-D865-384F-A066-BE00CE2AE235}" type="slidenum">
              <a:rPr lang="es-ES_tradnl" smtClean="0"/>
              <a:t>‹Nº›</a:t>
            </a:fld>
            <a:endParaRPr lang="es-ES_tradnl"/>
          </a:p>
        </p:txBody>
      </p:sp>
    </p:spTree>
    <p:extLst>
      <p:ext uri="{BB962C8B-B14F-4D97-AF65-F5344CB8AC3E}">
        <p14:creationId xmlns:p14="http://schemas.microsoft.com/office/powerpoint/2010/main" val="154612260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solidFill>
                  <a:prstClr val="black"/>
                </a:solidFill>
              </a:rPr>
              <a:pPr/>
              <a:t>1</a:t>
            </a:fld>
            <a:endParaRPr lang="es-ES_tradnl">
              <a:solidFill>
                <a:prstClr val="black"/>
              </a:solidFill>
            </a:endParaRPr>
          </a:p>
        </p:txBody>
      </p:sp>
    </p:spTree>
    <p:extLst>
      <p:ext uri="{BB962C8B-B14F-4D97-AF65-F5344CB8AC3E}">
        <p14:creationId xmlns:p14="http://schemas.microsoft.com/office/powerpoint/2010/main" val="3608223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15</a:t>
            </a:fld>
            <a:endParaRPr lang="es-ES_tradnl"/>
          </a:p>
        </p:txBody>
      </p:sp>
    </p:spTree>
    <p:extLst>
      <p:ext uri="{BB962C8B-B14F-4D97-AF65-F5344CB8AC3E}">
        <p14:creationId xmlns:p14="http://schemas.microsoft.com/office/powerpoint/2010/main" val="1441127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16</a:t>
            </a:fld>
            <a:endParaRPr lang="es-ES_tradnl"/>
          </a:p>
        </p:txBody>
      </p:sp>
    </p:spTree>
    <p:extLst>
      <p:ext uri="{BB962C8B-B14F-4D97-AF65-F5344CB8AC3E}">
        <p14:creationId xmlns:p14="http://schemas.microsoft.com/office/powerpoint/2010/main" val="2886087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17</a:t>
            </a:fld>
            <a:endParaRPr lang="es-ES_tradnl"/>
          </a:p>
        </p:txBody>
      </p:sp>
    </p:spTree>
    <p:extLst>
      <p:ext uri="{BB962C8B-B14F-4D97-AF65-F5344CB8AC3E}">
        <p14:creationId xmlns:p14="http://schemas.microsoft.com/office/powerpoint/2010/main" val="2549117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19</a:t>
            </a:fld>
            <a:endParaRPr lang="es-ES_tradnl"/>
          </a:p>
        </p:txBody>
      </p:sp>
    </p:spTree>
    <p:extLst>
      <p:ext uri="{BB962C8B-B14F-4D97-AF65-F5344CB8AC3E}">
        <p14:creationId xmlns:p14="http://schemas.microsoft.com/office/powerpoint/2010/main" val="3703968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20</a:t>
            </a:fld>
            <a:endParaRPr lang="es-ES_tradnl"/>
          </a:p>
        </p:txBody>
      </p:sp>
    </p:spTree>
    <p:extLst>
      <p:ext uri="{BB962C8B-B14F-4D97-AF65-F5344CB8AC3E}">
        <p14:creationId xmlns:p14="http://schemas.microsoft.com/office/powerpoint/2010/main" val="2728392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21</a:t>
            </a:fld>
            <a:endParaRPr lang="es-ES_tradnl"/>
          </a:p>
        </p:txBody>
      </p:sp>
    </p:spTree>
    <p:extLst>
      <p:ext uri="{BB962C8B-B14F-4D97-AF65-F5344CB8AC3E}">
        <p14:creationId xmlns:p14="http://schemas.microsoft.com/office/powerpoint/2010/main" val="2441421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22</a:t>
            </a:fld>
            <a:endParaRPr lang="es-ES_tradnl"/>
          </a:p>
        </p:txBody>
      </p:sp>
    </p:spTree>
    <p:extLst>
      <p:ext uri="{BB962C8B-B14F-4D97-AF65-F5344CB8AC3E}">
        <p14:creationId xmlns:p14="http://schemas.microsoft.com/office/powerpoint/2010/main" val="3038283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23</a:t>
            </a:fld>
            <a:endParaRPr lang="es-ES_tradnl"/>
          </a:p>
        </p:txBody>
      </p:sp>
    </p:spTree>
    <p:extLst>
      <p:ext uri="{BB962C8B-B14F-4D97-AF65-F5344CB8AC3E}">
        <p14:creationId xmlns:p14="http://schemas.microsoft.com/office/powerpoint/2010/main" val="1482568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24</a:t>
            </a:fld>
            <a:endParaRPr lang="es-ES_tradnl"/>
          </a:p>
        </p:txBody>
      </p:sp>
    </p:spTree>
    <p:extLst>
      <p:ext uri="{BB962C8B-B14F-4D97-AF65-F5344CB8AC3E}">
        <p14:creationId xmlns:p14="http://schemas.microsoft.com/office/powerpoint/2010/main" val="354061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25</a:t>
            </a:fld>
            <a:endParaRPr lang="es-ES_tradnl"/>
          </a:p>
        </p:txBody>
      </p:sp>
    </p:spTree>
    <p:extLst>
      <p:ext uri="{BB962C8B-B14F-4D97-AF65-F5344CB8AC3E}">
        <p14:creationId xmlns:p14="http://schemas.microsoft.com/office/powerpoint/2010/main" val="355095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Fuentes de Información</a:t>
            </a:r>
          </a:p>
        </p:txBody>
      </p:sp>
      <p:sp>
        <p:nvSpPr>
          <p:cNvPr id="4" name="Marcador de número de diapositiva 3"/>
          <p:cNvSpPr>
            <a:spLocks noGrp="1"/>
          </p:cNvSpPr>
          <p:nvPr>
            <p:ph type="sldNum" sz="quarter" idx="10"/>
          </p:nvPr>
        </p:nvSpPr>
        <p:spPr/>
        <p:txBody>
          <a:bodyPr/>
          <a:lstStyle/>
          <a:p>
            <a:fld id="{94F729DE-59C7-984D-9405-6B9C09B30D1E}" type="slidenum">
              <a:rPr lang="es-ES_tradnl" smtClean="0"/>
              <a:t>3</a:t>
            </a:fld>
            <a:endParaRPr lang="es-ES_tradnl"/>
          </a:p>
        </p:txBody>
      </p:sp>
    </p:spTree>
    <p:extLst>
      <p:ext uri="{BB962C8B-B14F-4D97-AF65-F5344CB8AC3E}">
        <p14:creationId xmlns:p14="http://schemas.microsoft.com/office/powerpoint/2010/main" val="4237811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26</a:t>
            </a:fld>
            <a:endParaRPr lang="es-ES_tradnl"/>
          </a:p>
        </p:txBody>
      </p:sp>
    </p:spTree>
    <p:extLst>
      <p:ext uri="{BB962C8B-B14F-4D97-AF65-F5344CB8AC3E}">
        <p14:creationId xmlns:p14="http://schemas.microsoft.com/office/powerpoint/2010/main" val="1634193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27</a:t>
            </a:fld>
            <a:endParaRPr lang="es-ES_tradnl"/>
          </a:p>
        </p:txBody>
      </p:sp>
    </p:spTree>
    <p:extLst>
      <p:ext uri="{BB962C8B-B14F-4D97-AF65-F5344CB8AC3E}">
        <p14:creationId xmlns:p14="http://schemas.microsoft.com/office/powerpoint/2010/main" val="237197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28</a:t>
            </a:fld>
            <a:endParaRPr lang="es-ES_tradnl"/>
          </a:p>
        </p:txBody>
      </p:sp>
    </p:spTree>
    <p:extLst>
      <p:ext uri="{BB962C8B-B14F-4D97-AF65-F5344CB8AC3E}">
        <p14:creationId xmlns:p14="http://schemas.microsoft.com/office/powerpoint/2010/main" val="3076542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29</a:t>
            </a:fld>
            <a:endParaRPr lang="es-ES_tradnl"/>
          </a:p>
        </p:txBody>
      </p:sp>
    </p:spTree>
    <p:extLst>
      <p:ext uri="{BB962C8B-B14F-4D97-AF65-F5344CB8AC3E}">
        <p14:creationId xmlns:p14="http://schemas.microsoft.com/office/powerpoint/2010/main" val="2189132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30</a:t>
            </a:fld>
            <a:endParaRPr lang="es-ES_tradnl"/>
          </a:p>
        </p:txBody>
      </p:sp>
    </p:spTree>
    <p:extLst>
      <p:ext uri="{BB962C8B-B14F-4D97-AF65-F5344CB8AC3E}">
        <p14:creationId xmlns:p14="http://schemas.microsoft.com/office/powerpoint/2010/main" val="1819949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31</a:t>
            </a:fld>
            <a:endParaRPr lang="es-ES_tradnl"/>
          </a:p>
        </p:txBody>
      </p:sp>
    </p:spTree>
    <p:extLst>
      <p:ext uri="{BB962C8B-B14F-4D97-AF65-F5344CB8AC3E}">
        <p14:creationId xmlns:p14="http://schemas.microsoft.com/office/powerpoint/2010/main" val="3641112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32</a:t>
            </a:fld>
            <a:endParaRPr lang="es-ES_tradnl"/>
          </a:p>
        </p:txBody>
      </p:sp>
    </p:spTree>
    <p:extLst>
      <p:ext uri="{BB962C8B-B14F-4D97-AF65-F5344CB8AC3E}">
        <p14:creationId xmlns:p14="http://schemas.microsoft.com/office/powerpoint/2010/main" val="2521314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33</a:t>
            </a:fld>
            <a:endParaRPr lang="es-ES_tradnl"/>
          </a:p>
        </p:txBody>
      </p:sp>
    </p:spTree>
    <p:extLst>
      <p:ext uri="{BB962C8B-B14F-4D97-AF65-F5344CB8AC3E}">
        <p14:creationId xmlns:p14="http://schemas.microsoft.com/office/powerpoint/2010/main" val="39087341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34</a:t>
            </a:fld>
            <a:endParaRPr lang="es-ES_tradnl"/>
          </a:p>
        </p:txBody>
      </p:sp>
    </p:spTree>
    <p:extLst>
      <p:ext uri="{BB962C8B-B14F-4D97-AF65-F5344CB8AC3E}">
        <p14:creationId xmlns:p14="http://schemas.microsoft.com/office/powerpoint/2010/main" val="582284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35</a:t>
            </a:fld>
            <a:endParaRPr lang="es-ES_tradnl"/>
          </a:p>
        </p:txBody>
      </p:sp>
    </p:spTree>
    <p:extLst>
      <p:ext uri="{BB962C8B-B14F-4D97-AF65-F5344CB8AC3E}">
        <p14:creationId xmlns:p14="http://schemas.microsoft.com/office/powerpoint/2010/main" val="4188359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kern="1200" dirty="0">
                <a:solidFill>
                  <a:schemeClr val="tx1"/>
                </a:solidFill>
                <a:effectLst/>
                <a:latin typeface="+mn-lt"/>
                <a:ea typeface="+mn-ea"/>
                <a:cs typeface="+mn-cs"/>
              </a:rPr>
              <a:t>De acuerdo con el Banco Mundial, el concepto de Datos Abiertos es entendido como una práctica basada en la idea de que los datos o la información creados por la Gobierno  pertenecen a la sociedad. Dicha información es compartida, a través de una plataforma web, sin ninguna forma de protección legal en formatos abiertos y estándares con una estructura de fácil comprensión para que la misma pueda ser utilizada por los ciudadanos. Dado que son financiados y recopilados con dinero público, la información contenida en estos datos es pública y debe estar a disposición de cualquier ciudadano y para cualquier fin. </a:t>
            </a:r>
          </a:p>
          <a:p>
            <a:r>
              <a:rPr lang="es-CO" sz="936" kern="1200" dirty="0">
                <a:solidFill>
                  <a:schemeClr val="tx1"/>
                </a:solidFill>
                <a:effectLst/>
                <a:latin typeface="+mn-lt"/>
                <a:ea typeface="+mn-ea"/>
                <a:cs typeface="+mn-cs"/>
              </a:rPr>
              <a:t> </a:t>
            </a:r>
          </a:p>
          <a:p>
            <a:r>
              <a:rPr lang="es-CO" sz="936" kern="1200" dirty="0">
                <a:solidFill>
                  <a:schemeClr val="tx1"/>
                </a:solidFill>
                <a:effectLst/>
                <a:latin typeface="+mn-lt"/>
                <a:ea typeface="+mn-ea"/>
                <a:cs typeface="+mn-cs"/>
              </a:rPr>
              <a:t>En el contexto colombiano, la Ley 1712 de 2014 “Transparencia y del Derecho de Acceso a la Información Pública Nacional” se ha definido como datos abiertos: </a:t>
            </a:r>
          </a:p>
          <a:p>
            <a:r>
              <a:rPr lang="es-CO" sz="936" kern="1200" dirty="0">
                <a:solidFill>
                  <a:schemeClr val="tx1"/>
                </a:solidFill>
                <a:effectLst/>
                <a:latin typeface="+mn-lt"/>
                <a:ea typeface="+mn-ea"/>
                <a:cs typeface="+mn-cs"/>
              </a:rPr>
              <a:t> </a:t>
            </a:r>
          </a:p>
          <a:p>
            <a:r>
              <a:rPr lang="es-CO" sz="936" kern="1200" dirty="0">
                <a:solidFill>
                  <a:schemeClr val="tx1"/>
                </a:solidFill>
                <a:effectLst/>
                <a:latin typeface="+mn-lt"/>
                <a:ea typeface="+mn-ea"/>
                <a:cs typeface="+mn-cs"/>
              </a:rPr>
              <a:t>“(…) aquellos datos primarios o sin procesar, que se encuentran en formatos estándar e interoperables que facilitan su acceso y reutilización, los cuales están bajo la custodia de las entidades públicas o privadas que cumplen con funciones públicas y que son puestos a disposición de cualquier ciudadano, de forma libre y sin restricciones, con el fin de que terceros puedan reutilizarlos y crear servicios derivados de los mismos”.</a:t>
            </a:r>
          </a:p>
          <a:p>
            <a:endParaRPr lang="es-ES_tradnl" sz="10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5</a:t>
            </a:fld>
            <a:endParaRPr lang="es-ES_tradnl"/>
          </a:p>
        </p:txBody>
      </p:sp>
    </p:spTree>
    <p:extLst>
      <p:ext uri="{BB962C8B-B14F-4D97-AF65-F5344CB8AC3E}">
        <p14:creationId xmlns:p14="http://schemas.microsoft.com/office/powerpoint/2010/main" val="3955286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36</a:t>
            </a:fld>
            <a:endParaRPr lang="es-ES_tradnl"/>
          </a:p>
        </p:txBody>
      </p:sp>
    </p:spTree>
    <p:extLst>
      <p:ext uri="{BB962C8B-B14F-4D97-AF65-F5344CB8AC3E}">
        <p14:creationId xmlns:p14="http://schemas.microsoft.com/office/powerpoint/2010/main" val="670813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37</a:t>
            </a:fld>
            <a:endParaRPr lang="es-ES_tradnl"/>
          </a:p>
        </p:txBody>
      </p:sp>
    </p:spTree>
    <p:extLst>
      <p:ext uri="{BB962C8B-B14F-4D97-AF65-F5344CB8AC3E}">
        <p14:creationId xmlns:p14="http://schemas.microsoft.com/office/powerpoint/2010/main" val="25895994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38</a:t>
            </a:fld>
            <a:endParaRPr lang="es-ES_tradnl"/>
          </a:p>
        </p:txBody>
      </p:sp>
    </p:spTree>
    <p:extLst>
      <p:ext uri="{BB962C8B-B14F-4D97-AF65-F5344CB8AC3E}">
        <p14:creationId xmlns:p14="http://schemas.microsoft.com/office/powerpoint/2010/main" val="28547410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40</a:t>
            </a:fld>
            <a:endParaRPr lang="es-ES_tradnl"/>
          </a:p>
        </p:txBody>
      </p:sp>
    </p:spTree>
    <p:extLst>
      <p:ext uri="{BB962C8B-B14F-4D97-AF65-F5344CB8AC3E}">
        <p14:creationId xmlns:p14="http://schemas.microsoft.com/office/powerpoint/2010/main" val="3077950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41</a:t>
            </a:fld>
            <a:endParaRPr lang="es-ES_tradnl"/>
          </a:p>
        </p:txBody>
      </p:sp>
    </p:spTree>
    <p:extLst>
      <p:ext uri="{BB962C8B-B14F-4D97-AF65-F5344CB8AC3E}">
        <p14:creationId xmlns:p14="http://schemas.microsoft.com/office/powerpoint/2010/main" val="3375431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42</a:t>
            </a:fld>
            <a:endParaRPr lang="es-ES_tradnl"/>
          </a:p>
        </p:txBody>
      </p:sp>
    </p:spTree>
    <p:extLst>
      <p:ext uri="{BB962C8B-B14F-4D97-AF65-F5344CB8AC3E}">
        <p14:creationId xmlns:p14="http://schemas.microsoft.com/office/powerpoint/2010/main" val="1958367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43</a:t>
            </a:fld>
            <a:endParaRPr lang="es-ES_tradnl"/>
          </a:p>
        </p:txBody>
      </p:sp>
    </p:spTree>
    <p:extLst>
      <p:ext uri="{BB962C8B-B14F-4D97-AF65-F5344CB8AC3E}">
        <p14:creationId xmlns:p14="http://schemas.microsoft.com/office/powerpoint/2010/main" val="28091141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44</a:t>
            </a:fld>
            <a:endParaRPr lang="es-ES_tradnl"/>
          </a:p>
        </p:txBody>
      </p:sp>
    </p:spTree>
    <p:extLst>
      <p:ext uri="{BB962C8B-B14F-4D97-AF65-F5344CB8AC3E}">
        <p14:creationId xmlns:p14="http://schemas.microsoft.com/office/powerpoint/2010/main" val="318647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45</a:t>
            </a:fld>
            <a:endParaRPr lang="es-ES_tradnl"/>
          </a:p>
        </p:txBody>
      </p:sp>
    </p:spTree>
    <p:extLst>
      <p:ext uri="{BB962C8B-B14F-4D97-AF65-F5344CB8AC3E}">
        <p14:creationId xmlns:p14="http://schemas.microsoft.com/office/powerpoint/2010/main" val="2029690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46</a:t>
            </a:fld>
            <a:endParaRPr lang="es-ES_tradnl"/>
          </a:p>
        </p:txBody>
      </p:sp>
    </p:spTree>
    <p:extLst>
      <p:ext uri="{BB962C8B-B14F-4D97-AF65-F5344CB8AC3E}">
        <p14:creationId xmlns:p14="http://schemas.microsoft.com/office/powerpoint/2010/main" val="397131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spcBef>
                <a:spcPct val="0"/>
              </a:spcBef>
            </a:pPr>
            <a:r>
              <a:rPr lang="es-ES" i="1" dirty="0"/>
              <a:t>Completos:</a:t>
            </a:r>
            <a:r>
              <a:rPr lang="es-ES" dirty="0"/>
              <a:t> Todos los datos públicos deben estar disponibles. Los datos públicos no contemplan datos privados ni limitaciones de seguridad o privilegios.</a:t>
            </a:r>
            <a:endParaRPr lang="es-CO" dirty="0"/>
          </a:p>
          <a:p>
            <a:pPr eaLnBrk="1" hangingPunct="1">
              <a:spcBef>
                <a:spcPct val="0"/>
              </a:spcBef>
            </a:pPr>
            <a:r>
              <a:rPr lang="es-ES" i="1" dirty="0"/>
              <a:t>Primarios:</a:t>
            </a:r>
            <a:r>
              <a:rPr lang="es-ES" dirty="0"/>
              <a:t> Los datos deben ser recolectados en la fuente de origen, con el nivel de granularidad más alto posible, no en forma agregada ni modificada.</a:t>
            </a:r>
            <a:endParaRPr lang="es-CO" dirty="0"/>
          </a:p>
          <a:p>
            <a:pPr eaLnBrk="1" hangingPunct="1">
              <a:spcBef>
                <a:spcPct val="0"/>
              </a:spcBef>
            </a:pPr>
            <a:r>
              <a:rPr lang="es-ES" i="1" dirty="0"/>
              <a:t>Oportunos:</a:t>
            </a:r>
            <a:r>
              <a:rPr lang="es-ES" dirty="0"/>
              <a:t> Los datos deben estar disponibles tan rápido como sea necesario para garantizar el valor de los mismos.</a:t>
            </a:r>
            <a:endParaRPr lang="es-CO" dirty="0"/>
          </a:p>
          <a:p>
            <a:pPr eaLnBrk="1" hangingPunct="1">
              <a:spcBef>
                <a:spcPct val="0"/>
              </a:spcBef>
            </a:pPr>
            <a:r>
              <a:rPr lang="es-ES" i="1" dirty="0"/>
              <a:t>Accesibles:</a:t>
            </a:r>
            <a:r>
              <a:rPr lang="es-ES" dirty="0"/>
              <a:t> Los datos deben estar disponibles para el rango más amplio de usuarios y para el rango más amplio de propósitos.</a:t>
            </a:r>
            <a:endParaRPr lang="es-CO" dirty="0"/>
          </a:p>
          <a:p>
            <a:pPr eaLnBrk="1" hangingPunct="1">
              <a:spcBef>
                <a:spcPct val="0"/>
              </a:spcBef>
            </a:pPr>
            <a:r>
              <a:rPr lang="es-ES" i="1" dirty="0"/>
              <a:t>Procesables por máquinas:</a:t>
            </a:r>
            <a:r>
              <a:rPr lang="es-ES" dirty="0"/>
              <a:t> Los datos deben estar estructurados razonablemente para permitir un procesamiento automático.</a:t>
            </a:r>
            <a:endParaRPr lang="es-CO" dirty="0"/>
          </a:p>
          <a:p>
            <a:pPr eaLnBrk="1" hangingPunct="1">
              <a:spcBef>
                <a:spcPct val="0"/>
              </a:spcBef>
            </a:pPr>
            <a:r>
              <a:rPr lang="es-ES" i="1" dirty="0"/>
              <a:t>No discriminatorios:</a:t>
            </a:r>
            <a:r>
              <a:rPr lang="es-ES" dirty="0"/>
              <a:t> Los datos deben estar disponibles para cualquiera persona, sin requerir un registro.</a:t>
            </a:r>
            <a:endParaRPr lang="es-CO" dirty="0"/>
          </a:p>
          <a:p>
            <a:pPr eaLnBrk="1" hangingPunct="1">
              <a:spcBef>
                <a:spcPct val="0"/>
              </a:spcBef>
            </a:pPr>
            <a:r>
              <a:rPr lang="es-ES" i="1" dirty="0"/>
              <a:t>No propietarios: L</a:t>
            </a:r>
            <a:r>
              <a:rPr lang="es-ES" dirty="0"/>
              <a:t>os datos deben estar disponibles en un formato sobre el cual ninguna entidad tiene un control exclusivo.</a:t>
            </a:r>
            <a:endParaRPr lang="es-CO" dirty="0"/>
          </a:p>
          <a:p>
            <a:pPr eaLnBrk="1" hangingPunct="1">
              <a:spcBef>
                <a:spcPct val="0"/>
              </a:spcBef>
            </a:pPr>
            <a:r>
              <a:rPr lang="es-ES" i="1" dirty="0"/>
              <a:t>Libres de licencias:</a:t>
            </a:r>
            <a:r>
              <a:rPr lang="es-ES" dirty="0"/>
              <a:t> Los datos no deben estar sujetos a ningún derecho de autor, patente, marca registrada o regulaciones de acuerdo de secreto. Se podrán permitir restricciones razonables de privacidad, seguridad o privilegios.</a:t>
            </a:r>
            <a:endParaRPr lang="es-CO" dirty="0"/>
          </a:p>
          <a:p>
            <a:pPr eaLnBrk="1" hangingPunct="1">
              <a:spcBef>
                <a:spcPct val="0"/>
              </a:spcBef>
            </a:pPr>
            <a:endParaRPr lang="es-CO" dirty="0"/>
          </a:p>
          <a:p>
            <a:endParaRPr lang="es-CO" sz="1000" kern="1200" dirty="0">
              <a:solidFill>
                <a:schemeClr val="tx1"/>
              </a:solidFill>
              <a:effectLst/>
              <a:latin typeface="+mn-lt"/>
              <a:ea typeface="+mn-ea"/>
              <a:cs typeface="+mn-cs"/>
            </a:endParaRPr>
          </a:p>
          <a:p>
            <a:endParaRPr lang="es-CO"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6</a:t>
            </a:fld>
            <a:endParaRPr lang="es-ES_tradnl"/>
          </a:p>
        </p:txBody>
      </p:sp>
    </p:spTree>
    <p:extLst>
      <p:ext uri="{BB962C8B-B14F-4D97-AF65-F5344CB8AC3E}">
        <p14:creationId xmlns:p14="http://schemas.microsoft.com/office/powerpoint/2010/main" val="788134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47</a:t>
            </a:fld>
            <a:endParaRPr lang="es-ES_tradnl"/>
          </a:p>
        </p:txBody>
      </p:sp>
    </p:spTree>
    <p:extLst>
      <p:ext uri="{BB962C8B-B14F-4D97-AF65-F5344CB8AC3E}">
        <p14:creationId xmlns:p14="http://schemas.microsoft.com/office/powerpoint/2010/main" val="898802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49</a:t>
            </a:fld>
            <a:endParaRPr lang="es-ES_tradnl"/>
          </a:p>
        </p:txBody>
      </p:sp>
    </p:spTree>
    <p:extLst>
      <p:ext uri="{BB962C8B-B14F-4D97-AF65-F5344CB8AC3E}">
        <p14:creationId xmlns:p14="http://schemas.microsoft.com/office/powerpoint/2010/main" val="3546610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50</a:t>
            </a:fld>
            <a:endParaRPr lang="es-ES_tradnl"/>
          </a:p>
        </p:txBody>
      </p:sp>
    </p:spTree>
    <p:extLst>
      <p:ext uri="{BB962C8B-B14F-4D97-AF65-F5344CB8AC3E}">
        <p14:creationId xmlns:p14="http://schemas.microsoft.com/office/powerpoint/2010/main" val="27724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51</a:t>
            </a:fld>
            <a:endParaRPr lang="es-ES_tradnl"/>
          </a:p>
        </p:txBody>
      </p:sp>
    </p:spTree>
    <p:extLst>
      <p:ext uri="{BB962C8B-B14F-4D97-AF65-F5344CB8AC3E}">
        <p14:creationId xmlns:p14="http://schemas.microsoft.com/office/powerpoint/2010/main" val="1692653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Se</a:t>
            </a:r>
            <a:r>
              <a:rPr lang="es-CO" baseline="0" dirty="0"/>
              <a:t> le indica a los participantes que la presentación y las herramientas se encuentran disponibles en el vínculo en pantalla con el fin de no generar procesos </a:t>
            </a:r>
            <a:r>
              <a:rPr lang="es-CO" baseline="0"/>
              <a:t>de guardado por USB. </a:t>
            </a:r>
            <a:endParaRPr lang="es-CO"/>
          </a:p>
        </p:txBody>
      </p:sp>
      <p:sp>
        <p:nvSpPr>
          <p:cNvPr id="4" name="Marcador de número de diapositiva 3"/>
          <p:cNvSpPr>
            <a:spLocks noGrp="1"/>
          </p:cNvSpPr>
          <p:nvPr>
            <p:ph type="sldNum" sz="quarter" idx="10"/>
          </p:nvPr>
        </p:nvSpPr>
        <p:spPr/>
        <p:txBody>
          <a:bodyPr/>
          <a:lstStyle/>
          <a:p>
            <a:fld id="{CA4248CD-9F05-48C1-A5A4-14B3692A5B7A}" type="slidenum">
              <a:rPr lang="es-CO" smtClean="0"/>
              <a:t>52</a:t>
            </a:fld>
            <a:endParaRPr lang="es-CO"/>
          </a:p>
        </p:txBody>
      </p:sp>
    </p:spTree>
    <p:extLst>
      <p:ext uri="{BB962C8B-B14F-4D97-AF65-F5344CB8AC3E}">
        <p14:creationId xmlns:p14="http://schemas.microsoft.com/office/powerpoint/2010/main" val="60326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936" kern="1200" dirty="0">
                <a:solidFill>
                  <a:schemeClr val="tx1"/>
                </a:solidFill>
                <a:effectLst/>
                <a:latin typeface="+mn-lt"/>
                <a:ea typeface="+mn-ea"/>
                <a:cs typeface="+mn-cs"/>
              </a:rPr>
              <a:t>En esta diapositiva podemos un ejemplo de datos abiertos correspondiente a los resultados de las elecciones nacionales publicados en el portal de datos abiertos por la </a:t>
            </a:r>
            <a:r>
              <a:rPr lang="es-CO" sz="936" kern="1200" dirty="0" err="1">
                <a:solidFill>
                  <a:schemeClr val="tx1"/>
                </a:solidFill>
                <a:effectLst/>
                <a:latin typeface="+mn-lt"/>
                <a:ea typeface="+mn-ea"/>
                <a:cs typeface="+mn-cs"/>
              </a:rPr>
              <a:t>Registraduría</a:t>
            </a:r>
            <a:r>
              <a:rPr lang="es-CO" sz="936" kern="1200" dirty="0">
                <a:solidFill>
                  <a:schemeClr val="tx1"/>
                </a:solidFill>
                <a:effectLst/>
                <a:latin typeface="+mn-lt"/>
                <a:ea typeface="+mn-ea"/>
                <a:cs typeface="+mn-cs"/>
              </a:rPr>
              <a:t> nacional del estado civil, dado que los datos deben publicarse de manera estructurada (Filas y columnas) y en formatos abiertos, es decir, </a:t>
            </a:r>
            <a:r>
              <a:rPr lang="es-CO" sz="936" kern="1200" dirty="0" err="1">
                <a:solidFill>
                  <a:schemeClr val="tx1"/>
                </a:solidFill>
                <a:effectLst/>
                <a:latin typeface="+mn-lt"/>
                <a:ea typeface="+mn-ea"/>
                <a:cs typeface="+mn-cs"/>
              </a:rPr>
              <a:t>csv</a:t>
            </a:r>
            <a:r>
              <a:rPr lang="es-CO" sz="936" kern="1200" dirty="0">
                <a:solidFill>
                  <a:schemeClr val="tx1"/>
                </a:solidFill>
                <a:effectLst/>
                <a:latin typeface="+mn-lt"/>
                <a:ea typeface="+mn-ea"/>
                <a:cs typeface="+mn-cs"/>
              </a:rPr>
              <a:t>, </a:t>
            </a:r>
            <a:r>
              <a:rPr lang="es-CO" sz="936" kern="1200" dirty="0" err="1">
                <a:solidFill>
                  <a:schemeClr val="tx1"/>
                </a:solidFill>
                <a:effectLst/>
                <a:latin typeface="+mn-lt"/>
                <a:ea typeface="+mn-ea"/>
                <a:cs typeface="+mn-cs"/>
              </a:rPr>
              <a:t>txt</a:t>
            </a:r>
            <a:r>
              <a:rPr lang="es-CO" sz="936" kern="1200" dirty="0">
                <a:solidFill>
                  <a:schemeClr val="tx1"/>
                </a:solidFill>
                <a:effectLst/>
                <a:latin typeface="+mn-lt"/>
                <a:ea typeface="+mn-ea"/>
                <a:cs typeface="+mn-cs"/>
              </a:rPr>
              <a:t>, </a:t>
            </a:r>
            <a:r>
              <a:rPr lang="es-CO" sz="936" kern="1200" dirty="0" err="1">
                <a:solidFill>
                  <a:schemeClr val="tx1"/>
                </a:solidFill>
                <a:effectLst/>
                <a:latin typeface="+mn-lt"/>
                <a:ea typeface="+mn-ea"/>
                <a:cs typeface="+mn-cs"/>
              </a:rPr>
              <a:t>xml</a:t>
            </a:r>
            <a:r>
              <a:rPr lang="es-CO" sz="936" kern="1200" dirty="0">
                <a:solidFill>
                  <a:schemeClr val="tx1"/>
                </a:solidFill>
                <a:effectLst/>
                <a:latin typeface="+mn-lt"/>
                <a:ea typeface="+mn-ea"/>
                <a:cs typeface="+mn-cs"/>
              </a:rPr>
              <a:t>, </a:t>
            </a:r>
            <a:r>
              <a:rPr lang="es-CO" sz="936" kern="1200" dirty="0" err="1">
                <a:solidFill>
                  <a:schemeClr val="tx1"/>
                </a:solidFill>
                <a:effectLst/>
                <a:latin typeface="+mn-lt"/>
                <a:ea typeface="+mn-ea"/>
                <a:cs typeface="+mn-cs"/>
              </a:rPr>
              <a:t>json</a:t>
            </a:r>
            <a:r>
              <a:rPr lang="es-CO" sz="936" kern="1200" dirty="0">
                <a:solidFill>
                  <a:schemeClr val="tx1"/>
                </a:solidFill>
                <a:effectLst/>
                <a:latin typeface="+mn-lt"/>
                <a:ea typeface="+mn-ea"/>
                <a:cs typeface="+mn-cs"/>
              </a:rPr>
              <a:t>. Los datos publicados en </a:t>
            </a:r>
            <a:r>
              <a:rPr lang="es-CO" sz="936" kern="1200" dirty="0" err="1">
                <a:solidFill>
                  <a:schemeClr val="tx1"/>
                </a:solidFill>
                <a:effectLst/>
                <a:latin typeface="+mn-lt"/>
                <a:ea typeface="+mn-ea"/>
                <a:cs typeface="+mn-cs"/>
              </a:rPr>
              <a:t>pdf</a:t>
            </a:r>
            <a:r>
              <a:rPr lang="es-CO" sz="936" kern="1200" dirty="0">
                <a:solidFill>
                  <a:schemeClr val="tx1"/>
                </a:solidFill>
                <a:effectLst/>
                <a:latin typeface="+mn-lt"/>
                <a:ea typeface="+mn-ea"/>
                <a:cs typeface="+mn-cs"/>
              </a:rPr>
              <a:t>, .</a:t>
            </a:r>
            <a:r>
              <a:rPr lang="es-CO" sz="936" kern="1200" dirty="0" err="1">
                <a:solidFill>
                  <a:schemeClr val="tx1"/>
                </a:solidFill>
                <a:effectLst/>
                <a:latin typeface="+mn-lt"/>
                <a:ea typeface="+mn-ea"/>
                <a:cs typeface="+mn-cs"/>
              </a:rPr>
              <a:t>jgp</a:t>
            </a:r>
            <a:r>
              <a:rPr lang="es-CO" sz="936" kern="1200" dirty="0">
                <a:solidFill>
                  <a:schemeClr val="tx1"/>
                </a:solidFill>
                <a:effectLst/>
                <a:latin typeface="+mn-lt"/>
                <a:ea typeface="+mn-ea"/>
                <a:cs typeface="+mn-cs"/>
              </a:rPr>
              <a:t> o </a:t>
            </a:r>
            <a:r>
              <a:rPr lang="es-CO" sz="936" kern="1200" dirty="0" err="1">
                <a:solidFill>
                  <a:schemeClr val="tx1"/>
                </a:solidFill>
                <a:effectLst/>
                <a:latin typeface="+mn-lt"/>
                <a:ea typeface="+mn-ea"/>
                <a:cs typeface="+mn-cs"/>
              </a:rPr>
              <a:t>ppt</a:t>
            </a:r>
            <a:r>
              <a:rPr lang="es-CO" sz="936" kern="1200" dirty="0">
                <a:solidFill>
                  <a:schemeClr val="tx1"/>
                </a:solidFill>
                <a:effectLst/>
                <a:latin typeface="+mn-lt"/>
                <a:ea typeface="+mn-ea"/>
                <a:cs typeface="+mn-cs"/>
              </a:rPr>
              <a:t> no son considerados abiertos</a:t>
            </a:r>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7</a:t>
            </a:fld>
            <a:endParaRPr lang="es-ES_tradnl"/>
          </a:p>
        </p:txBody>
      </p:sp>
    </p:spTree>
    <p:extLst>
      <p:ext uri="{BB962C8B-B14F-4D97-AF65-F5344CB8AC3E}">
        <p14:creationId xmlns:p14="http://schemas.microsoft.com/office/powerpoint/2010/main" val="862132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10</a:t>
            </a:fld>
            <a:endParaRPr lang="es-ES_tradnl"/>
          </a:p>
        </p:txBody>
      </p:sp>
    </p:spTree>
    <p:extLst>
      <p:ext uri="{BB962C8B-B14F-4D97-AF65-F5344CB8AC3E}">
        <p14:creationId xmlns:p14="http://schemas.microsoft.com/office/powerpoint/2010/main" val="383075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11</a:t>
            </a:fld>
            <a:endParaRPr lang="es-ES_tradnl"/>
          </a:p>
        </p:txBody>
      </p:sp>
    </p:spTree>
    <p:extLst>
      <p:ext uri="{BB962C8B-B14F-4D97-AF65-F5344CB8AC3E}">
        <p14:creationId xmlns:p14="http://schemas.microsoft.com/office/powerpoint/2010/main" val="2416891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13</a:t>
            </a:fld>
            <a:endParaRPr lang="es-ES_tradnl"/>
          </a:p>
        </p:txBody>
      </p:sp>
    </p:spTree>
    <p:extLst>
      <p:ext uri="{BB962C8B-B14F-4D97-AF65-F5344CB8AC3E}">
        <p14:creationId xmlns:p14="http://schemas.microsoft.com/office/powerpoint/2010/main" val="3764746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s-ES_tradnl" sz="936" kern="1200" dirty="0">
                <a:solidFill>
                  <a:schemeClr val="tx1"/>
                </a:solidFill>
                <a:effectLst/>
                <a:latin typeface="+mn-lt"/>
                <a:ea typeface="+mn-ea"/>
                <a:cs typeface="+mn-cs"/>
              </a:rPr>
              <a:t>El objeto de la Ley 1712 de 2014, conocida como la Ley de Transparencia y del Derecho de Acceso a la Información Pública, es regular el derecho de acceso a la información pública que tienen todas las personas, los procedimientos para el ejercicio y la garantía del derecho fundamental así como las excepciones a la publicidad de la información pública.</a:t>
            </a:r>
            <a:endParaRPr lang="es-CO" sz="936" kern="1200" dirty="0">
              <a:solidFill>
                <a:schemeClr val="tx1"/>
              </a:solidFill>
              <a:effectLst/>
              <a:latin typeface="+mn-lt"/>
              <a:ea typeface="+mn-ea"/>
              <a:cs typeface="+mn-cs"/>
            </a:endParaRPr>
          </a:p>
          <a:p>
            <a:endParaRPr lang="es-ES_tradnl" dirty="0"/>
          </a:p>
        </p:txBody>
      </p:sp>
      <p:sp>
        <p:nvSpPr>
          <p:cNvPr id="4" name="Marcador de número de diapositiva 3"/>
          <p:cNvSpPr>
            <a:spLocks noGrp="1"/>
          </p:cNvSpPr>
          <p:nvPr>
            <p:ph type="sldNum" sz="quarter" idx="10"/>
          </p:nvPr>
        </p:nvSpPr>
        <p:spPr/>
        <p:txBody>
          <a:bodyPr/>
          <a:lstStyle/>
          <a:p>
            <a:fld id="{4E5A29AC-D865-384F-A066-BE00CE2AE235}" type="slidenum">
              <a:rPr lang="es-ES_tradnl" smtClean="0"/>
              <a:t>14</a:t>
            </a:fld>
            <a:endParaRPr lang="es-ES_tradnl"/>
          </a:p>
        </p:txBody>
      </p:sp>
    </p:spTree>
    <p:extLst>
      <p:ext uri="{BB962C8B-B14F-4D97-AF65-F5344CB8AC3E}">
        <p14:creationId xmlns:p14="http://schemas.microsoft.com/office/powerpoint/2010/main" val="272008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s-ES_tradnl"/>
              <a:t>Clic para editar título</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28152EB1-C82B-1F41-AE39-BCA178D32BAA}" type="datetimeFigureOut">
              <a:rPr lang="es-ES_tradnl" smtClean="0"/>
              <a:t>21/09/2016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58944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28152EB1-C82B-1F41-AE39-BCA178D32BAA}" type="datetimeFigureOut">
              <a:rPr lang="es-ES_tradnl" smtClean="0"/>
              <a:t>21/09/2016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600497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28152EB1-C82B-1F41-AE39-BCA178D32BAA}" type="datetimeFigureOut">
              <a:rPr lang="es-ES_tradnl" smtClean="0"/>
              <a:t>21/09/2016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53083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28152EB1-C82B-1F41-AE39-BCA178D32BAA}" type="datetimeFigureOut">
              <a:rPr lang="es-ES_tradnl" smtClean="0"/>
              <a:t>21/09/2016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53502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s-ES_tradnl"/>
              <a:t>Clic para editar título</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28152EB1-C82B-1F41-AE39-BCA178D32BAA}" type="datetimeFigureOut">
              <a:rPr lang="es-ES_tradnl" smtClean="0"/>
              <a:t>21/09/2016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691750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28152EB1-C82B-1F41-AE39-BCA178D32BAA}" type="datetimeFigureOut">
              <a:rPr lang="es-ES_tradnl" smtClean="0"/>
              <a:t>21/09/2016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925420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s-ES_tradnl"/>
              <a:t>Clic para editar título</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28152EB1-C82B-1F41-AE39-BCA178D32BAA}" type="datetimeFigureOut">
              <a:rPr lang="es-ES_tradnl" smtClean="0"/>
              <a:t>21/09/2016</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0706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28152EB1-C82B-1F41-AE39-BCA178D32BAA}" type="datetimeFigureOut">
              <a:rPr lang="es-ES_tradnl" smtClean="0"/>
              <a:t>21/09/2016</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999440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52EB1-C82B-1F41-AE39-BCA178D32BAA}" type="datetimeFigureOut">
              <a:rPr lang="es-ES_tradnl" smtClean="0"/>
              <a:t>21/09/2016</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77758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_tradnl"/>
              <a:t>Clic para editar título</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8152EB1-C82B-1F41-AE39-BCA178D32BAA}" type="datetimeFigureOut">
              <a:rPr lang="es-ES_tradnl" smtClean="0"/>
              <a:t>21/09/2016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1440061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s-ES_tradnl"/>
              <a:t>Clic para editar título</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8152EB1-C82B-1F41-AE39-BCA178D32BAA}" type="datetimeFigureOut">
              <a:rPr lang="es-ES_tradnl" smtClean="0"/>
              <a:t>21/09/2016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96625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8152EB1-C82B-1F41-AE39-BCA178D32BAA}" type="datetimeFigureOut">
              <a:rPr lang="es-ES_tradnl" smtClean="0"/>
              <a:t>21/09/2016</a:t>
            </a:fld>
            <a:endParaRPr lang="es-ES_tradnl"/>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600DF49-1FCD-2748-A6D6-9719C21A66DB}" type="slidenum">
              <a:rPr lang="es-ES_tradnl" smtClean="0"/>
              <a:t>‹Nº›</a:t>
            </a:fld>
            <a:endParaRPr lang="es-ES_tradnl"/>
          </a:p>
        </p:txBody>
      </p:sp>
    </p:spTree>
    <p:extLst>
      <p:ext uri="{BB962C8B-B14F-4D97-AF65-F5344CB8AC3E}">
        <p14:creationId xmlns:p14="http://schemas.microsoft.com/office/powerpoint/2010/main" val="20734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atos.gov.c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mailto:capacitacionmintic@gmail.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959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Vistas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sp>
        <p:nvSpPr>
          <p:cNvPr id="9" name="CuadroTexto 8"/>
          <p:cNvSpPr txBox="1"/>
          <p:nvPr/>
        </p:nvSpPr>
        <p:spPr>
          <a:xfrm>
            <a:off x="478229" y="1077145"/>
            <a:ext cx="8307632" cy="916009"/>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Cualquier cambio a la estructura, visualización de columnas y filas o visualización analíticas, sobre el conjunto de datos se entiende como una Vista sobre el conjunto.</a:t>
            </a:r>
          </a:p>
        </p:txBody>
      </p:sp>
      <p:pic>
        <p:nvPicPr>
          <p:cNvPr id="3" name="Imagen 2"/>
          <p:cNvPicPr>
            <a:picLocks noChangeAspect="1"/>
          </p:cNvPicPr>
          <p:nvPr/>
        </p:nvPicPr>
        <p:blipFill rotWithShape="1">
          <a:blip r:embed="rId3"/>
          <a:srcRect l="21609" t="7956"/>
          <a:stretch/>
        </p:blipFill>
        <p:spPr>
          <a:xfrm>
            <a:off x="1069603" y="3233204"/>
            <a:ext cx="1818558" cy="1636963"/>
          </a:xfrm>
          <a:prstGeom prst="rect">
            <a:avLst/>
          </a:prstGeom>
        </p:spPr>
      </p:pic>
      <p:pic>
        <p:nvPicPr>
          <p:cNvPr id="10" name="Imagen 9"/>
          <p:cNvPicPr>
            <a:picLocks noChangeAspect="1"/>
          </p:cNvPicPr>
          <p:nvPr/>
        </p:nvPicPr>
        <p:blipFill rotWithShape="1">
          <a:blip r:embed="rId4"/>
          <a:srcRect l="23189" t="1" b="5093"/>
          <a:stretch/>
        </p:blipFill>
        <p:spPr>
          <a:xfrm>
            <a:off x="3009900" y="3334711"/>
            <a:ext cx="5313485" cy="1319839"/>
          </a:xfrm>
          <a:prstGeom prst="rect">
            <a:avLst/>
          </a:prstGeom>
        </p:spPr>
      </p:pic>
      <p:pic>
        <p:nvPicPr>
          <p:cNvPr id="2" name="Imagen 1"/>
          <p:cNvPicPr>
            <a:picLocks noChangeAspect="1"/>
          </p:cNvPicPr>
          <p:nvPr/>
        </p:nvPicPr>
        <p:blipFill rotWithShape="1">
          <a:blip r:embed="rId5"/>
          <a:srcRect b="21794"/>
          <a:stretch/>
        </p:blipFill>
        <p:spPr>
          <a:xfrm>
            <a:off x="1308112" y="2125643"/>
            <a:ext cx="6647865" cy="1076579"/>
          </a:xfrm>
          <a:prstGeom prst="rect">
            <a:avLst/>
          </a:prstGeom>
        </p:spPr>
      </p:pic>
    </p:spTree>
    <p:extLst>
      <p:ext uri="{BB962C8B-B14F-4D97-AF65-F5344CB8AC3E}">
        <p14:creationId xmlns:p14="http://schemas.microsoft.com/office/powerpoint/2010/main" val="257221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Vistas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3" name="Imagen 2"/>
          <p:cNvPicPr>
            <a:picLocks noChangeAspect="1"/>
          </p:cNvPicPr>
          <p:nvPr/>
        </p:nvPicPr>
        <p:blipFill rotWithShape="1">
          <a:blip r:embed="rId3"/>
          <a:srcRect l="21609" t="7956"/>
          <a:stretch/>
        </p:blipFill>
        <p:spPr>
          <a:xfrm>
            <a:off x="5707942" y="1352593"/>
            <a:ext cx="2028093" cy="1791592"/>
          </a:xfrm>
          <a:prstGeom prst="rect">
            <a:avLst/>
          </a:prstGeom>
        </p:spPr>
      </p:pic>
      <p:pic>
        <p:nvPicPr>
          <p:cNvPr id="10" name="Imagen 9"/>
          <p:cNvPicPr>
            <a:picLocks noChangeAspect="1"/>
          </p:cNvPicPr>
          <p:nvPr/>
        </p:nvPicPr>
        <p:blipFill rotWithShape="1">
          <a:blip r:embed="rId4"/>
          <a:srcRect l="22829" r="21769" b="5341"/>
          <a:stretch/>
        </p:blipFill>
        <p:spPr>
          <a:xfrm>
            <a:off x="4762501" y="3188930"/>
            <a:ext cx="3832542" cy="1316395"/>
          </a:xfrm>
          <a:prstGeom prst="rect">
            <a:avLst/>
          </a:prstGeom>
        </p:spPr>
      </p:pic>
      <p:sp>
        <p:nvSpPr>
          <p:cNvPr id="11" name="CuadroTexto 10"/>
          <p:cNvSpPr txBox="1"/>
          <p:nvPr/>
        </p:nvSpPr>
        <p:spPr>
          <a:xfrm>
            <a:off x="478229" y="1639076"/>
            <a:ext cx="3882756" cy="2738416"/>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Cualquier vista que hagamos a partir de un conjunto de datos cambiará de forma dinámica cuando el conjunto de datos original lo haga. </a:t>
            </a:r>
          </a:p>
          <a:p>
            <a:endParaRPr lang="es-ES" sz="1800" dirty="0">
              <a:solidFill>
                <a:schemeClr val="tx1">
                  <a:lumMod val="75000"/>
                  <a:lumOff val="25000"/>
                </a:schemeClr>
              </a:solidFill>
            </a:endParaRPr>
          </a:p>
          <a:p>
            <a:r>
              <a:rPr lang="es-ES" sz="1800" dirty="0">
                <a:solidFill>
                  <a:schemeClr val="tx1">
                    <a:lumMod val="75000"/>
                    <a:lumOff val="25000"/>
                  </a:schemeClr>
                </a:solidFill>
              </a:rPr>
              <a:t>La vista conservará todas las condiciones y parámetros que hayamos definido en el momento de su creación y los aplicará a la última versión del conjunto de datos en cuestión.</a:t>
            </a:r>
          </a:p>
        </p:txBody>
      </p:sp>
    </p:spTree>
    <p:extLst>
      <p:ext uri="{BB962C8B-B14F-4D97-AF65-F5344CB8AC3E}">
        <p14:creationId xmlns:p14="http://schemas.microsoft.com/office/powerpoint/2010/main" val="2324363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3458" y="4630994"/>
            <a:ext cx="9866671" cy="14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27"/>
          <p:cNvSpPr>
            <a:spLocks noGrp="1"/>
          </p:cNvSpPr>
          <p:nvPr>
            <p:ph type="title"/>
          </p:nvPr>
        </p:nvSpPr>
        <p:spPr>
          <a:xfrm>
            <a:off x="3209530" y="1816941"/>
            <a:ext cx="6013741" cy="2081118"/>
          </a:xfrm>
        </p:spPr>
        <p:txBody>
          <a:bodyPr vert="horz" lIns="0" tIns="34290" rIns="68580" bIns="34290" rtlCol="0" anchor="t">
            <a:noAutofit/>
          </a:bodyPr>
          <a:lstStyle/>
          <a:p>
            <a:r>
              <a:rPr lang="es-MX" sz="4800" b="1" dirty="0">
                <a:solidFill>
                  <a:schemeClr val="bg1"/>
                </a:solidFill>
                <a:latin typeface="Bebas Neue" panose="020B0606020202050201"/>
                <a:ea typeface="Bebas Neue" charset="0"/>
                <a:cs typeface="Bebas Neue" charset="0"/>
              </a:rPr>
              <a:t>Panel de filtrar</a:t>
            </a:r>
          </a:p>
        </p:txBody>
      </p:sp>
      <p:cxnSp>
        <p:nvCxnSpPr>
          <p:cNvPr id="7" name="Conector recto 6"/>
          <p:cNvCxnSpPr/>
          <p:nvPr/>
        </p:nvCxnSpPr>
        <p:spPr>
          <a:xfrm>
            <a:off x="3105298" y="133115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3"/>
          <a:stretch>
            <a:fillRect/>
          </a:stretch>
        </p:blipFill>
        <p:spPr>
          <a:xfrm>
            <a:off x="838348" y="1166885"/>
            <a:ext cx="2200275" cy="2571750"/>
          </a:xfrm>
          <a:prstGeom prst="rect">
            <a:avLst/>
          </a:prstGeom>
        </p:spPr>
      </p:pic>
    </p:spTree>
    <p:extLst>
      <p:ext uri="{BB962C8B-B14F-4D97-AF65-F5344CB8AC3E}">
        <p14:creationId xmlns:p14="http://schemas.microsoft.com/office/powerpoint/2010/main" val="1335930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Filtrar</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sp>
        <p:nvSpPr>
          <p:cNvPr id="9" name="CuadroTexto 8"/>
          <p:cNvSpPr txBox="1"/>
          <p:nvPr/>
        </p:nvSpPr>
        <p:spPr>
          <a:xfrm>
            <a:off x="478229" y="1669461"/>
            <a:ext cx="3882756" cy="2328108"/>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El panel de Filtrar nos permite hacer agrupaciones, clasificaciones, filtros, etc… En definitiva, nos ofrece unas herramientas para visualizar los datos de un conjunto de datos de una forma determinada o visualizar solamente una parte de esos datos. </a:t>
            </a:r>
          </a:p>
        </p:txBody>
      </p:sp>
      <p:pic>
        <p:nvPicPr>
          <p:cNvPr id="2" name="Imagen 1"/>
          <p:cNvPicPr>
            <a:picLocks noChangeAspect="1"/>
          </p:cNvPicPr>
          <p:nvPr/>
        </p:nvPicPr>
        <p:blipFill>
          <a:blip r:embed="rId3"/>
          <a:stretch>
            <a:fillRect/>
          </a:stretch>
        </p:blipFill>
        <p:spPr>
          <a:xfrm>
            <a:off x="4560849" y="1971434"/>
            <a:ext cx="4483138" cy="1530388"/>
          </a:xfrm>
          <a:prstGeom prst="rect">
            <a:avLst/>
          </a:prstGeom>
        </p:spPr>
      </p:pic>
    </p:spTree>
    <p:extLst>
      <p:ext uri="{BB962C8B-B14F-4D97-AF65-F5344CB8AC3E}">
        <p14:creationId xmlns:p14="http://schemas.microsoft.com/office/powerpoint/2010/main" val="3633787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Filtrar</a:t>
            </a:r>
            <a:endParaRPr lang="es-ES_tradnl" sz="3600" dirty="0">
              <a:solidFill>
                <a:schemeClr val="bg1"/>
              </a:solidFill>
              <a:latin typeface="Bebas Neue" panose="020B0606020202050201"/>
              <a:ea typeface="Bebas Neue" charset="0"/>
              <a:cs typeface="Bebas Neue" charset="0"/>
            </a:endParaRPr>
          </a:p>
        </p:txBody>
      </p:sp>
      <p:pic>
        <p:nvPicPr>
          <p:cNvPr id="9" name="Imagen 8"/>
          <p:cNvPicPr>
            <a:picLocks noChangeAspect="1"/>
          </p:cNvPicPr>
          <p:nvPr/>
        </p:nvPicPr>
        <p:blipFill rotWithShape="1">
          <a:blip r:embed="rId3"/>
          <a:srcRect l="12913"/>
          <a:stretch/>
        </p:blipFill>
        <p:spPr>
          <a:xfrm>
            <a:off x="529370" y="1699846"/>
            <a:ext cx="8085260" cy="2578518"/>
          </a:xfrm>
          <a:prstGeom prst="rect">
            <a:avLst/>
          </a:prstGeom>
        </p:spPr>
      </p:pic>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Formato Condicional</a:t>
            </a:r>
          </a:p>
        </p:txBody>
      </p:sp>
    </p:spTree>
    <p:extLst>
      <p:ext uri="{BB962C8B-B14F-4D97-AF65-F5344CB8AC3E}">
        <p14:creationId xmlns:p14="http://schemas.microsoft.com/office/powerpoint/2010/main" val="634935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Filtrar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Clasificar y resumir</a:t>
            </a:r>
          </a:p>
        </p:txBody>
      </p:sp>
      <p:grpSp>
        <p:nvGrpSpPr>
          <p:cNvPr id="5" name="Grupo 4"/>
          <p:cNvGrpSpPr/>
          <p:nvPr/>
        </p:nvGrpSpPr>
        <p:grpSpPr>
          <a:xfrm>
            <a:off x="637443" y="1592839"/>
            <a:ext cx="7869115" cy="2924175"/>
            <a:chOff x="485042" y="1592839"/>
            <a:chExt cx="7869115" cy="2924175"/>
          </a:xfrm>
        </p:grpSpPr>
        <p:pic>
          <p:nvPicPr>
            <p:cNvPr id="2" name="Imagen 1"/>
            <p:cNvPicPr>
              <a:picLocks noChangeAspect="1"/>
            </p:cNvPicPr>
            <p:nvPr/>
          </p:nvPicPr>
          <p:blipFill rotWithShape="1">
            <a:blip r:embed="rId3"/>
            <a:srcRect r="60226"/>
            <a:stretch/>
          </p:blipFill>
          <p:spPr>
            <a:xfrm>
              <a:off x="485042" y="1592839"/>
              <a:ext cx="5106865" cy="2924175"/>
            </a:xfrm>
            <a:prstGeom prst="rect">
              <a:avLst/>
            </a:prstGeom>
          </p:spPr>
        </p:pic>
        <p:pic>
          <p:nvPicPr>
            <p:cNvPr id="3" name="Imagen 2"/>
            <p:cNvPicPr>
              <a:picLocks noChangeAspect="1"/>
            </p:cNvPicPr>
            <p:nvPr/>
          </p:nvPicPr>
          <p:blipFill rotWithShape="1">
            <a:blip r:embed="rId3"/>
            <a:srcRect l="78487"/>
            <a:stretch/>
          </p:blipFill>
          <p:spPr>
            <a:xfrm>
              <a:off x="5591907" y="1592839"/>
              <a:ext cx="2762250" cy="2924175"/>
            </a:xfrm>
            <a:prstGeom prst="rect">
              <a:avLst/>
            </a:prstGeom>
          </p:spPr>
        </p:pic>
      </p:grpSp>
    </p:spTree>
    <p:extLst>
      <p:ext uri="{BB962C8B-B14F-4D97-AF65-F5344CB8AC3E}">
        <p14:creationId xmlns:p14="http://schemas.microsoft.com/office/powerpoint/2010/main" val="1831842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Filtrar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Filtrar</a:t>
            </a:r>
          </a:p>
        </p:txBody>
      </p:sp>
      <p:grpSp>
        <p:nvGrpSpPr>
          <p:cNvPr id="5" name="Grupo 4"/>
          <p:cNvGrpSpPr/>
          <p:nvPr/>
        </p:nvGrpSpPr>
        <p:grpSpPr>
          <a:xfrm>
            <a:off x="687145" y="1717568"/>
            <a:ext cx="7769710" cy="2674555"/>
            <a:chOff x="300038" y="1717568"/>
            <a:chExt cx="7769710" cy="2674555"/>
          </a:xfrm>
        </p:grpSpPr>
        <p:pic>
          <p:nvPicPr>
            <p:cNvPr id="2" name="Imagen 1"/>
            <p:cNvPicPr>
              <a:picLocks noChangeAspect="1"/>
            </p:cNvPicPr>
            <p:nvPr/>
          </p:nvPicPr>
          <p:blipFill rotWithShape="1">
            <a:blip r:embed="rId3"/>
            <a:srcRect r="22509"/>
            <a:stretch/>
          </p:blipFill>
          <p:spPr>
            <a:xfrm>
              <a:off x="300038" y="1717568"/>
              <a:ext cx="7284793" cy="2674555"/>
            </a:xfrm>
            <a:prstGeom prst="rect">
              <a:avLst/>
            </a:prstGeom>
          </p:spPr>
        </p:pic>
        <p:pic>
          <p:nvPicPr>
            <p:cNvPr id="3" name="Imagen 2"/>
            <p:cNvPicPr>
              <a:picLocks noChangeAspect="1"/>
            </p:cNvPicPr>
            <p:nvPr/>
          </p:nvPicPr>
          <p:blipFill rotWithShape="1">
            <a:blip r:embed="rId3"/>
            <a:srcRect l="78007"/>
            <a:stretch/>
          </p:blipFill>
          <p:spPr>
            <a:xfrm>
              <a:off x="6002215" y="1717568"/>
              <a:ext cx="2067533" cy="2674555"/>
            </a:xfrm>
            <a:prstGeom prst="rect">
              <a:avLst/>
            </a:prstGeom>
          </p:spPr>
        </p:pic>
      </p:grpSp>
    </p:spTree>
    <p:extLst>
      <p:ext uri="{BB962C8B-B14F-4D97-AF65-F5344CB8AC3E}">
        <p14:creationId xmlns:p14="http://schemas.microsoft.com/office/powerpoint/2010/main" val="1245355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sp>
        <p:nvSpPr>
          <p:cNvPr id="9" name="CuadroTexto 8"/>
          <p:cNvSpPr txBox="1"/>
          <p:nvPr/>
        </p:nvSpPr>
        <p:spPr>
          <a:xfrm>
            <a:off x="4498858" y="2239935"/>
            <a:ext cx="3859445" cy="830997"/>
          </a:xfrm>
          <a:prstGeom prst="rect">
            <a:avLst/>
          </a:prstGeom>
          <a:noFill/>
          <a:ln>
            <a:solidFill>
              <a:schemeClr val="bg1">
                <a:lumMod val="50000"/>
              </a:schemeClr>
            </a:solidFill>
          </a:ln>
        </p:spPr>
        <p:txBody>
          <a:bodyPr wrap="square" rtlCol="0">
            <a:spAutoFit/>
          </a:bodyPr>
          <a:lstStyle/>
          <a:p>
            <a:r>
              <a:rPr lang="es-CO" sz="1600" b="1" dirty="0">
                <a:latin typeface="Helvetica" panose="020B0604020202020204" pitchFamily="34" charset="0"/>
                <a:cs typeface="Helvetica" panose="020B0604020202020204" pitchFamily="34" charset="0"/>
              </a:rPr>
              <a:t>URL:</a:t>
            </a:r>
            <a:r>
              <a:rPr lang="es-CO" sz="1600" dirty="0">
                <a:latin typeface="Helvetica" panose="020B0604020202020204" pitchFamily="34" charset="0"/>
                <a:cs typeface="Helvetica" panose="020B0604020202020204" pitchFamily="34" charset="0"/>
              </a:rPr>
              <a:t> </a:t>
            </a:r>
            <a:r>
              <a:rPr lang="es-CO" sz="1600" dirty="0">
                <a:latin typeface="Helvetica" panose="020B0604020202020204" pitchFamily="34" charset="0"/>
                <a:cs typeface="Helvetica" panose="020B0604020202020204" pitchFamily="34" charset="0"/>
                <a:hlinkClick r:id="rId3"/>
              </a:rPr>
              <a:t>https://www.datos.gov.co</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Usuario: </a:t>
            </a:r>
            <a:r>
              <a:rPr lang="es-CO" sz="1600" dirty="0">
                <a:latin typeface="Helvetica" panose="020B0604020202020204" pitchFamily="34" charset="0"/>
                <a:cs typeface="Helvetica" panose="020B0604020202020204" pitchFamily="34" charset="0"/>
                <a:hlinkClick r:id="rId4"/>
              </a:rPr>
              <a:t>capacitacionmintic@gmail.com</a:t>
            </a:r>
            <a:endParaRPr lang="es-CO" sz="1600" dirty="0">
              <a:latin typeface="Helvetica" panose="020B0604020202020204" pitchFamily="34" charset="0"/>
              <a:cs typeface="Helvetica" panose="020B0604020202020204" pitchFamily="34" charset="0"/>
            </a:endParaRPr>
          </a:p>
          <a:p>
            <a:r>
              <a:rPr lang="es-CO" sz="1600" b="1" dirty="0">
                <a:latin typeface="Helvetica" panose="020B0604020202020204" pitchFamily="34" charset="0"/>
                <a:cs typeface="Helvetica" panose="020B0604020202020204" pitchFamily="34" charset="0"/>
              </a:rPr>
              <a:t>Clave:</a:t>
            </a:r>
            <a:r>
              <a:rPr lang="es-CO" sz="1600" dirty="0">
                <a:latin typeface="Helvetica" panose="020B0604020202020204" pitchFamily="34" charset="0"/>
                <a:cs typeface="Helvetica" panose="020B0604020202020204" pitchFamily="34" charset="0"/>
              </a:rPr>
              <a:t> Mintic2016*</a:t>
            </a:r>
          </a:p>
        </p:txBody>
      </p:sp>
      <p:pic>
        <p:nvPicPr>
          <p:cNvPr id="7" name="Imagen 2"/>
          <p:cNvPicPr>
            <a:picLocks noChangeAspect="1"/>
          </p:cNvPicPr>
          <p:nvPr/>
        </p:nvPicPr>
        <p:blipFill rotWithShape="1">
          <a:blip r:embed="rId5"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sp>
        <p:nvSpPr>
          <p:cNvPr id="10" name="Rectángulo 9"/>
          <p:cNvSpPr/>
          <p:nvPr/>
        </p:nvSpPr>
        <p:spPr>
          <a:xfrm>
            <a:off x="5385213" y="1205687"/>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grpSp>
        <p:nvGrpSpPr>
          <p:cNvPr id="5" name="Grupo 4"/>
          <p:cNvGrpSpPr/>
          <p:nvPr/>
        </p:nvGrpSpPr>
        <p:grpSpPr>
          <a:xfrm>
            <a:off x="5275625" y="3281358"/>
            <a:ext cx="536448" cy="584775"/>
            <a:chOff x="7681113" y="3534213"/>
            <a:chExt cx="536448" cy="584775"/>
          </a:xfrm>
        </p:grpSpPr>
        <p:sp>
          <p:nvSpPr>
            <p:cNvPr id="14" name="Elipse 13"/>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3" name="Rectángulo 2"/>
          <p:cNvSpPr/>
          <p:nvPr/>
        </p:nvSpPr>
        <p:spPr>
          <a:xfrm>
            <a:off x="5812073" y="3410223"/>
            <a:ext cx="1311641" cy="307777"/>
          </a:xfrm>
          <a:prstGeom prst="rect">
            <a:avLst/>
          </a:prstGeom>
        </p:spPr>
        <p:txBody>
          <a:bodyPr wrap="none">
            <a:spAutoFit/>
          </a:bodyPr>
          <a:lstStyle/>
          <a:p>
            <a:r>
              <a:rPr lang="es-CO" sz="1400" dirty="0">
                <a:cs typeface="Helvetica" panose="020B0604020202020204" pitchFamily="34" charset="0"/>
              </a:rPr>
              <a:t>Panel de Filtrar.</a:t>
            </a:r>
          </a:p>
        </p:txBody>
      </p:sp>
    </p:spTree>
    <p:extLst>
      <p:ext uri="{BB962C8B-B14F-4D97-AF65-F5344CB8AC3E}">
        <p14:creationId xmlns:p14="http://schemas.microsoft.com/office/powerpoint/2010/main" val="198185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3458" y="4630994"/>
            <a:ext cx="9866671" cy="14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27"/>
          <p:cNvSpPr>
            <a:spLocks noGrp="1"/>
          </p:cNvSpPr>
          <p:nvPr>
            <p:ph type="title"/>
          </p:nvPr>
        </p:nvSpPr>
        <p:spPr>
          <a:xfrm>
            <a:off x="3237821" y="1502140"/>
            <a:ext cx="5517601" cy="2081118"/>
          </a:xfrm>
        </p:spPr>
        <p:txBody>
          <a:bodyPr vert="horz" lIns="0" tIns="34290" rIns="68580" bIns="34290" rtlCol="0" anchor="t">
            <a:noAutofit/>
          </a:bodyPr>
          <a:lstStyle/>
          <a:p>
            <a:r>
              <a:rPr lang="es-MX" sz="4800" b="1" dirty="0">
                <a:solidFill>
                  <a:schemeClr val="bg1"/>
                </a:solidFill>
                <a:latin typeface="Bebas Neue" panose="020B0606020202050201"/>
                <a:ea typeface="Bebas Neue" charset="0"/>
                <a:cs typeface="Bebas Neue" charset="0"/>
              </a:rPr>
              <a:t>Panel de Visualizar</a:t>
            </a:r>
          </a:p>
        </p:txBody>
      </p:sp>
      <p:cxnSp>
        <p:nvCxnSpPr>
          <p:cNvPr id="7" name="Conector recto 6"/>
          <p:cNvCxnSpPr/>
          <p:nvPr/>
        </p:nvCxnSpPr>
        <p:spPr>
          <a:xfrm>
            <a:off x="3105298" y="133115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3"/>
          <a:stretch>
            <a:fillRect/>
          </a:stretch>
        </p:blipFill>
        <p:spPr>
          <a:xfrm>
            <a:off x="838348" y="1166885"/>
            <a:ext cx="2200275" cy="2571750"/>
          </a:xfrm>
          <a:prstGeom prst="rect">
            <a:avLst/>
          </a:prstGeom>
        </p:spPr>
      </p:pic>
    </p:spTree>
    <p:extLst>
      <p:ext uri="{BB962C8B-B14F-4D97-AF65-F5344CB8AC3E}">
        <p14:creationId xmlns:p14="http://schemas.microsoft.com/office/powerpoint/2010/main" val="180307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sp>
        <p:nvSpPr>
          <p:cNvPr id="9" name="CuadroTexto 8"/>
          <p:cNvSpPr txBox="1"/>
          <p:nvPr/>
        </p:nvSpPr>
        <p:spPr>
          <a:xfrm>
            <a:off x="478229" y="1291929"/>
            <a:ext cx="3882756" cy="3083169"/>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Esté panel nos ofrece una diversa gama de visualizaciones pensadas para diferentes tipos de datos que hacen la lectura e interpretación de los datos más atractiva, amena, inteligible y ordenada. </a:t>
            </a:r>
          </a:p>
          <a:p>
            <a:r>
              <a:rPr lang="es-ES" sz="1800" dirty="0">
                <a:solidFill>
                  <a:schemeClr val="tx1">
                    <a:lumMod val="75000"/>
                    <a:lumOff val="25000"/>
                  </a:schemeClr>
                </a:solidFill>
              </a:rPr>
              <a:t>Del mismo modo que pasaba con las vistas filtradas, las visualizaciones también cambian de forma dinámica si el conjunto de datos original también lo hace. </a:t>
            </a:r>
          </a:p>
        </p:txBody>
      </p:sp>
      <p:pic>
        <p:nvPicPr>
          <p:cNvPr id="2" name="Imagen 1"/>
          <p:cNvPicPr>
            <a:picLocks noChangeAspect="1"/>
          </p:cNvPicPr>
          <p:nvPr/>
        </p:nvPicPr>
        <p:blipFill>
          <a:blip r:embed="rId3"/>
          <a:stretch>
            <a:fillRect/>
          </a:stretch>
        </p:blipFill>
        <p:spPr>
          <a:xfrm>
            <a:off x="4626215" y="1593010"/>
            <a:ext cx="4382588" cy="2321066"/>
          </a:xfrm>
          <a:prstGeom prst="rect">
            <a:avLst/>
          </a:prstGeom>
        </p:spPr>
      </p:pic>
    </p:spTree>
    <p:extLst>
      <p:ext uri="{BB962C8B-B14F-4D97-AF65-F5344CB8AC3E}">
        <p14:creationId xmlns:p14="http://schemas.microsoft.com/office/powerpoint/2010/main" val="1256741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3458" y="4630994"/>
            <a:ext cx="9866671" cy="14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27"/>
          <p:cNvSpPr>
            <a:spLocks noGrp="1"/>
          </p:cNvSpPr>
          <p:nvPr>
            <p:ph type="title"/>
          </p:nvPr>
        </p:nvSpPr>
        <p:spPr>
          <a:xfrm>
            <a:off x="3323548" y="1665207"/>
            <a:ext cx="5468853" cy="1289007"/>
          </a:xfrm>
        </p:spPr>
        <p:txBody>
          <a:bodyPr vert="horz" lIns="0" tIns="34290" rIns="68580" bIns="34290" rtlCol="0" anchor="t">
            <a:noAutofit/>
          </a:bodyPr>
          <a:lstStyle/>
          <a:p>
            <a:r>
              <a:rPr lang="es-MX" sz="4800" b="1" dirty="0">
                <a:solidFill>
                  <a:schemeClr val="bg1"/>
                </a:solidFill>
                <a:latin typeface="Bebas Neue" charset="0"/>
                <a:ea typeface="Bebas Neue" charset="0"/>
                <a:cs typeface="Bebas Neue" charset="0"/>
              </a:rPr>
              <a:t>Uso de los </a:t>
            </a:r>
            <a:br>
              <a:rPr lang="es-MX" sz="4800" b="1" dirty="0">
                <a:solidFill>
                  <a:schemeClr val="bg1"/>
                </a:solidFill>
                <a:latin typeface="Bebas Neue" charset="0"/>
                <a:ea typeface="Bebas Neue" charset="0"/>
                <a:cs typeface="Bebas Neue" charset="0"/>
              </a:rPr>
            </a:br>
            <a:r>
              <a:rPr lang="es-MX" sz="4800" b="1" dirty="0">
                <a:solidFill>
                  <a:schemeClr val="bg1"/>
                </a:solidFill>
                <a:latin typeface="Bebas Neue" charset="0"/>
                <a:ea typeface="Bebas Neue" charset="0"/>
                <a:cs typeface="Bebas Neue" charset="0"/>
              </a:rPr>
              <a:t>Datos Abiertos</a:t>
            </a:r>
          </a:p>
        </p:txBody>
      </p:sp>
      <p:cxnSp>
        <p:nvCxnSpPr>
          <p:cNvPr id="7" name="Conector recto 6"/>
          <p:cNvCxnSpPr/>
          <p:nvPr/>
        </p:nvCxnSpPr>
        <p:spPr>
          <a:xfrm>
            <a:off x="3038623" y="149117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3"/>
          <a:stretch>
            <a:fillRect/>
          </a:stretch>
        </p:blipFill>
        <p:spPr>
          <a:xfrm>
            <a:off x="762105" y="694643"/>
            <a:ext cx="2299378" cy="3104548"/>
          </a:xfrm>
          <a:prstGeom prst="rect">
            <a:avLst/>
          </a:prstGeom>
        </p:spPr>
      </p:pic>
      <p:cxnSp>
        <p:nvCxnSpPr>
          <p:cNvPr id="11" name="Conector recto 10"/>
          <p:cNvCxnSpPr/>
          <p:nvPr/>
        </p:nvCxnSpPr>
        <p:spPr>
          <a:xfrm>
            <a:off x="3105298" y="142259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29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Calendario</a:t>
            </a:r>
          </a:p>
        </p:txBody>
      </p:sp>
      <p:sp>
        <p:nvSpPr>
          <p:cNvPr id="6" name="CuadroTexto 5"/>
          <p:cNvSpPr txBox="1"/>
          <p:nvPr/>
        </p:nvSpPr>
        <p:spPr>
          <a:xfrm>
            <a:off x="478229" y="1369737"/>
            <a:ext cx="8307632" cy="916009"/>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Sólo necesitamos un conjunto de datos que, por lo menos, disponga de una columna de tipo fecha (para el campo de fecha de inicio) y otro de tipo texto (para el título de la tarea, proceso, hito…). </a:t>
            </a:r>
          </a:p>
        </p:txBody>
      </p:sp>
      <p:pic>
        <p:nvPicPr>
          <p:cNvPr id="3" name="Imagen 2"/>
          <p:cNvPicPr>
            <a:picLocks noChangeAspect="1"/>
          </p:cNvPicPr>
          <p:nvPr/>
        </p:nvPicPr>
        <p:blipFill>
          <a:blip r:embed="rId3"/>
          <a:stretch>
            <a:fillRect/>
          </a:stretch>
        </p:blipFill>
        <p:spPr>
          <a:xfrm>
            <a:off x="1535724" y="2575554"/>
            <a:ext cx="6451075" cy="2153607"/>
          </a:xfrm>
          <a:prstGeom prst="rect">
            <a:avLst/>
          </a:prstGeom>
        </p:spPr>
      </p:pic>
    </p:spTree>
    <p:extLst>
      <p:ext uri="{BB962C8B-B14F-4D97-AF65-F5344CB8AC3E}">
        <p14:creationId xmlns:p14="http://schemas.microsoft.com/office/powerpoint/2010/main" val="886400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sp>
        <p:nvSpPr>
          <p:cNvPr id="10" name="Rectángulo 9"/>
          <p:cNvSpPr/>
          <p:nvPr/>
        </p:nvSpPr>
        <p:spPr>
          <a:xfrm>
            <a:off x="5385213" y="1205687"/>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grpSp>
        <p:nvGrpSpPr>
          <p:cNvPr id="5" name="Grupo 4"/>
          <p:cNvGrpSpPr/>
          <p:nvPr/>
        </p:nvGrpSpPr>
        <p:grpSpPr>
          <a:xfrm>
            <a:off x="5275625" y="3281358"/>
            <a:ext cx="536448" cy="584775"/>
            <a:chOff x="7681113" y="3534213"/>
            <a:chExt cx="536448" cy="584775"/>
          </a:xfrm>
        </p:grpSpPr>
        <p:sp>
          <p:nvSpPr>
            <p:cNvPr id="14" name="Elipse 13"/>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3" name="Rectángulo 2"/>
          <p:cNvSpPr/>
          <p:nvPr/>
        </p:nvSpPr>
        <p:spPr>
          <a:xfrm>
            <a:off x="5812073" y="3410223"/>
            <a:ext cx="1088760" cy="307777"/>
          </a:xfrm>
          <a:prstGeom prst="rect">
            <a:avLst/>
          </a:prstGeom>
        </p:spPr>
        <p:txBody>
          <a:bodyPr wrap="none">
            <a:spAutoFit/>
          </a:bodyPr>
          <a:lstStyle/>
          <a:p>
            <a:r>
              <a:rPr lang="es-CO" sz="1400" dirty="0">
                <a:cs typeface="Helvetica" panose="020B0604020202020204" pitchFamily="34" charset="0"/>
              </a:rPr>
              <a:t>Calendarios.</a:t>
            </a:r>
          </a:p>
        </p:txBody>
      </p:sp>
    </p:spTree>
    <p:extLst>
      <p:ext uri="{BB962C8B-B14F-4D97-AF65-F5344CB8AC3E}">
        <p14:creationId xmlns:p14="http://schemas.microsoft.com/office/powerpoint/2010/main" val="1162643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Mapa</a:t>
            </a:r>
          </a:p>
        </p:txBody>
      </p:sp>
      <p:sp>
        <p:nvSpPr>
          <p:cNvPr id="6" name="CuadroTexto 5"/>
          <p:cNvSpPr txBox="1"/>
          <p:nvPr/>
        </p:nvSpPr>
        <p:spPr>
          <a:xfrm>
            <a:off x="478229" y="1369737"/>
            <a:ext cx="8307632" cy="916009"/>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Para crear un mapa a partir de un conjunto de datos es imprescindible que este conjunto de datos disponga de, por lo menos, una columna de tipo “Localización”. </a:t>
            </a:r>
          </a:p>
        </p:txBody>
      </p:sp>
      <p:pic>
        <p:nvPicPr>
          <p:cNvPr id="5" name="Imagen 4"/>
          <p:cNvPicPr>
            <a:picLocks noChangeAspect="1"/>
          </p:cNvPicPr>
          <p:nvPr/>
        </p:nvPicPr>
        <p:blipFill rotWithShape="1">
          <a:blip r:embed="rId3"/>
          <a:srcRect t="2473"/>
          <a:stretch/>
        </p:blipFill>
        <p:spPr>
          <a:xfrm>
            <a:off x="2557257" y="2285746"/>
            <a:ext cx="4418867" cy="2594059"/>
          </a:xfrm>
          <a:prstGeom prst="rect">
            <a:avLst/>
          </a:prstGeom>
        </p:spPr>
      </p:pic>
    </p:spTree>
    <p:extLst>
      <p:ext uri="{BB962C8B-B14F-4D97-AF65-F5344CB8AC3E}">
        <p14:creationId xmlns:p14="http://schemas.microsoft.com/office/powerpoint/2010/main" val="4146135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sp>
        <p:nvSpPr>
          <p:cNvPr id="10" name="Rectángulo 9"/>
          <p:cNvSpPr/>
          <p:nvPr/>
        </p:nvSpPr>
        <p:spPr>
          <a:xfrm>
            <a:off x="5385213" y="1205687"/>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grpSp>
        <p:nvGrpSpPr>
          <p:cNvPr id="5" name="Grupo 4"/>
          <p:cNvGrpSpPr/>
          <p:nvPr/>
        </p:nvGrpSpPr>
        <p:grpSpPr>
          <a:xfrm>
            <a:off x="5275625" y="3281358"/>
            <a:ext cx="536448" cy="584775"/>
            <a:chOff x="7681113" y="3534213"/>
            <a:chExt cx="536448" cy="584775"/>
          </a:xfrm>
        </p:grpSpPr>
        <p:sp>
          <p:nvSpPr>
            <p:cNvPr id="14" name="Elipse 13"/>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3" name="Rectángulo 2"/>
          <p:cNvSpPr/>
          <p:nvPr/>
        </p:nvSpPr>
        <p:spPr>
          <a:xfrm>
            <a:off x="5812073" y="3410223"/>
            <a:ext cx="1442703" cy="307777"/>
          </a:xfrm>
          <a:prstGeom prst="rect">
            <a:avLst/>
          </a:prstGeom>
        </p:spPr>
        <p:txBody>
          <a:bodyPr wrap="none">
            <a:spAutoFit/>
          </a:bodyPr>
          <a:lstStyle/>
          <a:p>
            <a:r>
              <a:rPr lang="es-CO" sz="1400" dirty="0">
                <a:cs typeface="Helvetica" panose="020B0604020202020204" pitchFamily="34" charset="0"/>
              </a:rPr>
              <a:t>Mapa de limites.</a:t>
            </a:r>
          </a:p>
        </p:txBody>
      </p:sp>
      <p:sp>
        <p:nvSpPr>
          <p:cNvPr id="11" name="Rectángulo 10"/>
          <p:cNvSpPr/>
          <p:nvPr/>
        </p:nvSpPr>
        <p:spPr>
          <a:xfrm>
            <a:off x="5840587" y="4180804"/>
            <a:ext cx="1463862" cy="307777"/>
          </a:xfrm>
          <a:prstGeom prst="rect">
            <a:avLst/>
          </a:prstGeom>
        </p:spPr>
        <p:txBody>
          <a:bodyPr wrap="none">
            <a:spAutoFit/>
          </a:bodyPr>
          <a:lstStyle/>
          <a:p>
            <a:r>
              <a:rPr lang="es-CO" sz="1400" dirty="0">
                <a:cs typeface="Helvetica" panose="020B0604020202020204" pitchFamily="34" charset="0"/>
              </a:rPr>
              <a:t>Combinar mapas.</a:t>
            </a:r>
          </a:p>
        </p:txBody>
      </p:sp>
      <p:grpSp>
        <p:nvGrpSpPr>
          <p:cNvPr id="12" name="Grupo 11"/>
          <p:cNvGrpSpPr/>
          <p:nvPr/>
        </p:nvGrpSpPr>
        <p:grpSpPr>
          <a:xfrm>
            <a:off x="5275625" y="4044417"/>
            <a:ext cx="536448" cy="584775"/>
            <a:chOff x="7681113" y="3534213"/>
            <a:chExt cx="536448" cy="584775"/>
          </a:xfrm>
        </p:grpSpPr>
        <p:sp>
          <p:nvSpPr>
            <p:cNvPr id="13" name="Elipse 12"/>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CuadroTexto 15"/>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2</a:t>
              </a:r>
            </a:p>
          </p:txBody>
        </p:sp>
      </p:grpSp>
    </p:spTree>
    <p:extLst>
      <p:ext uri="{BB962C8B-B14F-4D97-AF65-F5344CB8AC3E}">
        <p14:creationId xmlns:p14="http://schemas.microsoft.com/office/powerpoint/2010/main" val="1594619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Lentes de Datos</a:t>
            </a:r>
          </a:p>
        </p:txBody>
      </p:sp>
      <p:sp>
        <p:nvSpPr>
          <p:cNvPr id="6" name="CuadroTexto 5"/>
          <p:cNvSpPr txBox="1"/>
          <p:nvPr/>
        </p:nvSpPr>
        <p:spPr>
          <a:xfrm>
            <a:off x="478229" y="1369737"/>
            <a:ext cx="8307632" cy="916009"/>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En ellas se muestra la información de un conjunto de datos de una forma muy visual pudiendo utilizar varios tipos de gráficos, mapas, paneles de búsqueda.</a:t>
            </a:r>
          </a:p>
        </p:txBody>
      </p:sp>
      <p:pic>
        <p:nvPicPr>
          <p:cNvPr id="2" name="Imagen 1"/>
          <p:cNvPicPr>
            <a:picLocks noChangeAspect="1"/>
          </p:cNvPicPr>
          <p:nvPr/>
        </p:nvPicPr>
        <p:blipFill>
          <a:blip r:embed="rId3"/>
          <a:stretch>
            <a:fillRect/>
          </a:stretch>
        </p:blipFill>
        <p:spPr>
          <a:xfrm>
            <a:off x="478229" y="2285746"/>
            <a:ext cx="5228560" cy="2558429"/>
          </a:xfrm>
          <a:prstGeom prst="rect">
            <a:avLst/>
          </a:prstGeom>
        </p:spPr>
      </p:pic>
      <p:sp>
        <p:nvSpPr>
          <p:cNvPr id="7" name="CuadroTexto 6"/>
          <p:cNvSpPr txBox="1"/>
          <p:nvPr/>
        </p:nvSpPr>
        <p:spPr>
          <a:xfrm>
            <a:off x="6020055" y="2711835"/>
            <a:ext cx="2452539" cy="365278"/>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s-ES" sz="1800" dirty="0">
                <a:solidFill>
                  <a:schemeClr val="tx1">
                    <a:lumMod val="75000"/>
                    <a:lumOff val="25000"/>
                  </a:schemeClr>
                </a:solidFill>
              </a:rPr>
              <a:t>Panel de información.</a:t>
            </a:r>
          </a:p>
        </p:txBody>
      </p:sp>
      <p:sp>
        <p:nvSpPr>
          <p:cNvPr id="8" name="CuadroTexto 7"/>
          <p:cNvSpPr txBox="1"/>
          <p:nvPr/>
        </p:nvSpPr>
        <p:spPr>
          <a:xfrm>
            <a:off x="6020054" y="3236562"/>
            <a:ext cx="2452539" cy="365278"/>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s-ES" sz="1800" dirty="0">
                <a:solidFill>
                  <a:schemeClr val="tx1">
                    <a:lumMod val="75000"/>
                    <a:lumOff val="25000"/>
                  </a:schemeClr>
                </a:solidFill>
              </a:rPr>
              <a:t>Barra de filtrado rápido</a:t>
            </a:r>
          </a:p>
        </p:txBody>
      </p:sp>
      <p:sp>
        <p:nvSpPr>
          <p:cNvPr id="9" name="CuadroTexto 8"/>
          <p:cNvSpPr txBox="1"/>
          <p:nvPr/>
        </p:nvSpPr>
        <p:spPr>
          <a:xfrm>
            <a:off x="6020055" y="3762975"/>
            <a:ext cx="2452539" cy="365278"/>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s-ES" sz="1800" dirty="0">
                <a:solidFill>
                  <a:schemeClr val="tx1">
                    <a:lumMod val="75000"/>
                    <a:lumOff val="25000"/>
                  </a:schemeClr>
                </a:solidFill>
              </a:rPr>
              <a:t>Área de tarjetas.</a:t>
            </a:r>
          </a:p>
        </p:txBody>
      </p:sp>
      <p:cxnSp>
        <p:nvCxnSpPr>
          <p:cNvPr id="10" name="Conector recto de flecha 9"/>
          <p:cNvCxnSpPr>
            <a:endCxn id="7" idx="1"/>
          </p:cNvCxnSpPr>
          <p:nvPr/>
        </p:nvCxnSpPr>
        <p:spPr>
          <a:xfrm>
            <a:off x="2883877" y="2894474"/>
            <a:ext cx="3136178"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Conector recto de flecha 11"/>
          <p:cNvCxnSpPr/>
          <p:nvPr/>
        </p:nvCxnSpPr>
        <p:spPr>
          <a:xfrm>
            <a:off x="3458308" y="3394629"/>
            <a:ext cx="2561746"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Conector recto de flecha 13"/>
          <p:cNvCxnSpPr/>
          <p:nvPr/>
        </p:nvCxnSpPr>
        <p:spPr>
          <a:xfrm>
            <a:off x="4122524" y="3945614"/>
            <a:ext cx="1929897"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7174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sp>
        <p:nvSpPr>
          <p:cNvPr id="10" name="Rectángulo 9"/>
          <p:cNvSpPr/>
          <p:nvPr/>
        </p:nvSpPr>
        <p:spPr>
          <a:xfrm>
            <a:off x="5385213" y="1205687"/>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grpSp>
        <p:nvGrpSpPr>
          <p:cNvPr id="5" name="Grupo 4"/>
          <p:cNvGrpSpPr/>
          <p:nvPr/>
        </p:nvGrpSpPr>
        <p:grpSpPr>
          <a:xfrm>
            <a:off x="5275625" y="3281358"/>
            <a:ext cx="536448" cy="584775"/>
            <a:chOff x="7681113" y="3534213"/>
            <a:chExt cx="536448" cy="584775"/>
          </a:xfrm>
        </p:grpSpPr>
        <p:sp>
          <p:nvSpPr>
            <p:cNvPr id="14" name="Elipse 13"/>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3" name="Rectángulo 2"/>
          <p:cNvSpPr/>
          <p:nvPr/>
        </p:nvSpPr>
        <p:spPr>
          <a:xfrm>
            <a:off x="5812073" y="3410223"/>
            <a:ext cx="1391150" cy="307777"/>
          </a:xfrm>
          <a:prstGeom prst="rect">
            <a:avLst/>
          </a:prstGeom>
        </p:spPr>
        <p:txBody>
          <a:bodyPr wrap="none">
            <a:spAutoFit/>
          </a:bodyPr>
          <a:lstStyle/>
          <a:p>
            <a:r>
              <a:rPr lang="es-CO" sz="1400" dirty="0">
                <a:cs typeface="Helvetica" panose="020B0604020202020204" pitchFamily="34" charset="0"/>
              </a:rPr>
              <a:t>Lentes de Datos.</a:t>
            </a:r>
          </a:p>
        </p:txBody>
      </p:sp>
    </p:spTree>
    <p:extLst>
      <p:ext uri="{BB962C8B-B14F-4D97-AF65-F5344CB8AC3E}">
        <p14:creationId xmlns:p14="http://schemas.microsoft.com/office/powerpoint/2010/main" val="3434724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Gráficos</a:t>
            </a:r>
          </a:p>
        </p:txBody>
      </p:sp>
      <p:sp>
        <p:nvSpPr>
          <p:cNvPr id="6" name="CuadroTexto 5"/>
          <p:cNvSpPr txBox="1"/>
          <p:nvPr/>
        </p:nvSpPr>
        <p:spPr>
          <a:xfrm>
            <a:off x="654075" y="2067478"/>
            <a:ext cx="3765525" cy="2112017"/>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err="1">
                <a:solidFill>
                  <a:schemeClr val="tx1">
                    <a:lumMod val="75000"/>
                    <a:lumOff val="25000"/>
                  </a:schemeClr>
                </a:solidFill>
              </a:rPr>
              <a:t>Socrata</a:t>
            </a:r>
            <a:r>
              <a:rPr lang="es-ES" sz="1800" dirty="0">
                <a:solidFill>
                  <a:schemeClr val="tx1">
                    <a:lumMod val="75000"/>
                    <a:lumOff val="25000"/>
                  </a:schemeClr>
                </a:solidFill>
              </a:rPr>
              <a:t> permite una amplia variedad de representaciones gráficas que se adaptan a diferentes necesidades según el tipo de datos que se quiera graficar </a:t>
            </a:r>
          </a:p>
        </p:txBody>
      </p:sp>
      <p:pic>
        <p:nvPicPr>
          <p:cNvPr id="2" name="Imagen 1"/>
          <p:cNvPicPr>
            <a:picLocks noChangeAspect="1"/>
          </p:cNvPicPr>
          <p:nvPr/>
        </p:nvPicPr>
        <p:blipFill>
          <a:blip r:embed="rId3"/>
          <a:stretch>
            <a:fillRect/>
          </a:stretch>
        </p:blipFill>
        <p:spPr>
          <a:xfrm>
            <a:off x="5534025" y="1536428"/>
            <a:ext cx="2743199" cy="3032973"/>
          </a:xfrm>
          <a:prstGeom prst="rect">
            <a:avLst/>
          </a:prstGeom>
        </p:spPr>
      </p:pic>
    </p:spTree>
    <p:extLst>
      <p:ext uri="{BB962C8B-B14F-4D97-AF65-F5344CB8AC3E}">
        <p14:creationId xmlns:p14="http://schemas.microsoft.com/office/powerpoint/2010/main" val="1153710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Gráficos</a:t>
            </a:r>
          </a:p>
        </p:txBody>
      </p:sp>
      <p:pic>
        <p:nvPicPr>
          <p:cNvPr id="2" name="Imagen 1"/>
          <p:cNvPicPr>
            <a:picLocks noChangeAspect="1"/>
          </p:cNvPicPr>
          <p:nvPr/>
        </p:nvPicPr>
        <p:blipFill>
          <a:blip r:embed="rId3"/>
          <a:stretch>
            <a:fillRect/>
          </a:stretch>
        </p:blipFill>
        <p:spPr>
          <a:xfrm>
            <a:off x="3412940" y="2108654"/>
            <a:ext cx="5448769" cy="2055915"/>
          </a:xfrm>
          <a:prstGeom prst="rect">
            <a:avLst/>
          </a:prstGeom>
        </p:spPr>
      </p:pic>
      <p:sp>
        <p:nvSpPr>
          <p:cNvPr id="7" name="Elipse 6"/>
          <p:cNvSpPr/>
          <p:nvPr/>
        </p:nvSpPr>
        <p:spPr>
          <a:xfrm>
            <a:off x="1287887" y="2159780"/>
            <a:ext cx="738770" cy="73446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1460374" y="2186361"/>
            <a:ext cx="385457" cy="707886"/>
          </a:xfrm>
          <a:prstGeom prst="rect">
            <a:avLst/>
          </a:prstGeom>
          <a:noFill/>
        </p:spPr>
        <p:txBody>
          <a:bodyPr wrap="square" rtlCol="0">
            <a:spAutoFit/>
          </a:bodyPr>
          <a:lstStyle/>
          <a:p>
            <a:r>
              <a:rPr lang="es-CO" sz="4000" b="1" dirty="0">
                <a:solidFill>
                  <a:schemeClr val="bg1">
                    <a:lumMod val="95000"/>
                  </a:schemeClr>
                </a:solidFill>
              </a:rPr>
              <a:t>1</a:t>
            </a:r>
          </a:p>
        </p:txBody>
      </p:sp>
      <p:sp>
        <p:nvSpPr>
          <p:cNvPr id="9" name="Rectángulo 8"/>
          <p:cNvSpPr/>
          <p:nvPr/>
        </p:nvSpPr>
        <p:spPr>
          <a:xfrm>
            <a:off x="300038" y="3167097"/>
            <a:ext cx="2814034" cy="494751"/>
          </a:xfrm>
          <a:prstGeom prst="rect">
            <a:avLst/>
          </a:prstGeom>
          <a:solidFill>
            <a:srgbClr val="8BC5CB">
              <a:alpha val="44000"/>
            </a:srgbClr>
          </a:solidFill>
        </p:spPr>
        <p:txBody>
          <a:bodyPr wrap="square">
            <a:spAutoFit/>
          </a:bodyPr>
          <a:lstStyle/>
          <a:p>
            <a:pPr algn="ctr">
              <a:lnSpc>
                <a:spcPct val="120000"/>
              </a:lnSpc>
            </a:pPr>
            <a:r>
              <a:rPr lang="es-CO" sz="2400" dirty="0">
                <a:solidFill>
                  <a:schemeClr val="tx1">
                    <a:lumMod val="75000"/>
                    <a:lumOff val="25000"/>
                  </a:schemeClr>
                </a:solidFill>
                <a:latin typeface="Helvetica" panose="020B0604020202020204" pitchFamily="34" charset="0"/>
                <a:cs typeface="Helvetica" panose="020B0604020202020204" pitchFamily="34" charset="0"/>
              </a:rPr>
              <a:t>Columnas</a:t>
            </a:r>
            <a:endParaRPr lang="es-CO" sz="1600" dirty="0">
              <a:solidFill>
                <a:schemeClr val="tx1">
                  <a:lumMod val="75000"/>
                  <a:lumOff val="2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46665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Gráficos</a:t>
            </a:r>
          </a:p>
        </p:txBody>
      </p:sp>
      <p:sp>
        <p:nvSpPr>
          <p:cNvPr id="7" name="Elipse 6"/>
          <p:cNvSpPr/>
          <p:nvPr/>
        </p:nvSpPr>
        <p:spPr>
          <a:xfrm>
            <a:off x="1287887" y="2159780"/>
            <a:ext cx="738770" cy="73446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1460374" y="2186361"/>
            <a:ext cx="385457" cy="707886"/>
          </a:xfrm>
          <a:prstGeom prst="rect">
            <a:avLst/>
          </a:prstGeom>
          <a:noFill/>
        </p:spPr>
        <p:txBody>
          <a:bodyPr wrap="square" rtlCol="0">
            <a:spAutoFit/>
          </a:bodyPr>
          <a:lstStyle/>
          <a:p>
            <a:r>
              <a:rPr lang="es-CO" sz="4000" b="1" dirty="0">
                <a:solidFill>
                  <a:schemeClr val="bg1">
                    <a:lumMod val="95000"/>
                  </a:schemeClr>
                </a:solidFill>
              </a:rPr>
              <a:t>2</a:t>
            </a:r>
          </a:p>
        </p:txBody>
      </p:sp>
      <p:sp>
        <p:nvSpPr>
          <p:cNvPr id="9" name="Rectángulo 8"/>
          <p:cNvSpPr/>
          <p:nvPr/>
        </p:nvSpPr>
        <p:spPr>
          <a:xfrm>
            <a:off x="300038" y="3167097"/>
            <a:ext cx="2814034" cy="494751"/>
          </a:xfrm>
          <a:prstGeom prst="rect">
            <a:avLst/>
          </a:prstGeom>
          <a:solidFill>
            <a:srgbClr val="8BC5CB">
              <a:alpha val="44000"/>
            </a:srgbClr>
          </a:solidFill>
        </p:spPr>
        <p:txBody>
          <a:bodyPr wrap="square">
            <a:spAutoFit/>
          </a:bodyPr>
          <a:lstStyle/>
          <a:p>
            <a:pPr algn="ctr">
              <a:lnSpc>
                <a:spcPct val="120000"/>
              </a:lnSpc>
            </a:pPr>
            <a:r>
              <a:rPr lang="es-CO" sz="2400" dirty="0">
                <a:solidFill>
                  <a:schemeClr val="tx1">
                    <a:lumMod val="75000"/>
                    <a:lumOff val="25000"/>
                  </a:schemeClr>
                </a:solidFill>
                <a:latin typeface="Helvetica" panose="020B0604020202020204" pitchFamily="34" charset="0"/>
                <a:cs typeface="Helvetica" panose="020B0604020202020204" pitchFamily="34" charset="0"/>
              </a:rPr>
              <a:t>Columnas apilada</a:t>
            </a:r>
            <a:endParaRPr lang="es-CO" sz="1600"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10" name="Imagen 9"/>
          <p:cNvPicPr/>
          <p:nvPr/>
        </p:nvPicPr>
        <p:blipFill rotWithShape="1">
          <a:blip r:embed="rId3"/>
          <a:srcRect l="1052" r="20334"/>
          <a:stretch/>
        </p:blipFill>
        <p:spPr bwMode="auto">
          <a:xfrm>
            <a:off x="3681046" y="1601651"/>
            <a:ext cx="5169877" cy="25851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8498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Gráficos</a:t>
            </a:r>
          </a:p>
        </p:txBody>
      </p:sp>
      <p:sp>
        <p:nvSpPr>
          <p:cNvPr id="7" name="Elipse 6"/>
          <p:cNvSpPr/>
          <p:nvPr/>
        </p:nvSpPr>
        <p:spPr>
          <a:xfrm>
            <a:off x="1287887" y="2159780"/>
            <a:ext cx="738770" cy="73446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1460374" y="2186361"/>
            <a:ext cx="385457" cy="707886"/>
          </a:xfrm>
          <a:prstGeom prst="rect">
            <a:avLst/>
          </a:prstGeom>
          <a:noFill/>
        </p:spPr>
        <p:txBody>
          <a:bodyPr wrap="square" rtlCol="0">
            <a:spAutoFit/>
          </a:bodyPr>
          <a:lstStyle/>
          <a:p>
            <a:r>
              <a:rPr lang="es-CO" sz="4000" b="1" dirty="0">
                <a:solidFill>
                  <a:schemeClr val="bg1">
                    <a:lumMod val="95000"/>
                  </a:schemeClr>
                </a:solidFill>
              </a:rPr>
              <a:t>3</a:t>
            </a:r>
          </a:p>
        </p:txBody>
      </p:sp>
      <p:sp>
        <p:nvSpPr>
          <p:cNvPr id="9" name="Rectángulo 8"/>
          <p:cNvSpPr/>
          <p:nvPr/>
        </p:nvSpPr>
        <p:spPr>
          <a:xfrm>
            <a:off x="300038" y="3167097"/>
            <a:ext cx="2814034" cy="494751"/>
          </a:xfrm>
          <a:prstGeom prst="rect">
            <a:avLst/>
          </a:prstGeom>
          <a:solidFill>
            <a:srgbClr val="8BC5CB">
              <a:alpha val="44000"/>
            </a:srgbClr>
          </a:solidFill>
        </p:spPr>
        <p:txBody>
          <a:bodyPr wrap="square">
            <a:spAutoFit/>
          </a:bodyPr>
          <a:lstStyle/>
          <a:p>
            <a:pPr algn="ctr">
              <a:lnSpc>
                <a:spcPct val="120000"/>
              </a:lnSpc>
            </a:pPr>
            <a:r>
              <a:rPr lang="es-CO" sz="2400" dirty="0">
                <a:solidFill>
                  <a:schemeClr val="tx1">
                    <a:lumMod val="75000"/>
                    <a:lumOff val="25000"/>
                  </a:schemeClr>
                </a:solidFill>
                <a:latin typeface="Helvetica" panose="020B0604020202020204" pitchFamily="34" charset="0"/>
                <a:cs typeface="Helvetica" panose="020B0604020202020204" pitchFamily="34" charset="0"/>
              </a:rPr>
              <a:t>Barras</a:t>
            </a:r>
            <a:endParaRPr lang="es-CO" sz="1600"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2" name="Imagen 1"/>
          <p:cNvPicPr>
            <a:picLocks noChangeAspect="1"/>
          </p:cNvPicPr>
          <p:nvPr/>
        </p:nvPicPr>
        <p:blipFill>
          <a:blip r:embed="rId3"/>
          <a:stretch>
            <a:fillRect/>
          </a:stretch>
        </p:blipFill>
        <p:spPr>
          <a:xfrm>
            <a:off x="3438959" y="1769394"/>
            <a:ext cx="5396125" cy="2532975"/>
          </a:xfrm>
          <a:prstGeom prst="rect">
            <a:avLst/>
          </a:prstGeom>
        </p:spPr>
      </p:pic>
    </p:spTree>
    <p:extLst>
      <p:ext uri="{BB962C8B-B14F-4D97-AF65-F5344CB8AC3E}">
        <p14:creationId xmlns:p14="http://schemas.microsoft.com/office/powerpoint/2010/main" val="1370587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0" y="140610"/>
            <a:ext cx="4694890" cy="54460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CO" sz="3600" b="1" dirty="0">
                <a:solidFill>
                  <a:schemeClr val="bg1"/>
                </a:solidFill>
                <a:latin typeface="Bebas Neue" charset="0"/>
                <a:ea typeface="Bebas Neue" charset="0"/>
                <a:cs typeface="Bebas Neue" charset="0"/>
              </a:rPr>
              <a:t>Reglas del Taller</a:t>
            </a:r>
            <a:endParaRPr lang="es-ES" sz="3600" b="1" dirty="0">
              <a:solidFill>
                <a:schemeClr val="bg1"/>
              </a:solidFill>
              <a:latin typeface="Bebas Neue" charset="0"/>
              <a:ea typeface="Bebas Neue" charset="0"/>
              <a:cs typeface="Bebas Neue" charset="0"/>
            </a:endParaRPr>
          </a:p>
        </p:txBody>
      </p:sp>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15660"/>
          <a:stretch/>
        </p:blipFill>
        <p:spPr>
          <a:xfrm>
            <a:off x="657169" y="956127"/>
            <a:ext cx="3167918" cy="3890736"/>
          </a:xfrm>
          <a:prstGeom prst="rect">
            <a:avLst/>
          </a:prstGeom>
        </p:spPr>
      </p:pic>
      <p:sp>
        <p:nvSpPr>
          <p:cNvPr id="12" name="Content Placeholder 2"/>
          <p:cNvSpPr>
            <a:spLocks noGrp="1"/>
          </p:cNvSpPr>
          <p:nvPr>
            <p:ph idx="1"/>
          </p:nvPr>
        </p:nvSpPr>
        <p:spPr>
          <a:xfrm>
            <a:off x="4359728" y="987879"/>
            <a:ext cx="4694465" cy="3682093"/>
          </a:xfrm>
        </p:spPr>
        <p:txBody>
          <a:bodyPr/>
          <a:lstStyle/>
          <a:p>
            <a:pPr marL="385763" indent="-385763">
              <a:buAutoNum type="arabicPeriod"/>
            </a:pPr>
            <a:endParaRPr lang="es-CO" b="1" dirty="0">
              <a:effectLst>
                <a:outerShdw blurRad="38100" dist="38100" dir="2700000" algn="tl">
                  <a:srgbClr val="000000">
                    <a:alpha val="43137"/>
                  </a:srgbClr>
                </a:outerShdw>
              </a:effectLst>
            </a:endParaRPr>
          </a:p>
          <a:p>
            <a:r>
              <a:rPr lang="es-CO" sz="2400" dirty="0">
                <a:solidFill>
                  <a:schemeClr val="tx1">
                    <a:lumMod val="75000"/>
                    <a:lumOff val="25000"/>
                  </a:schemeClr>
                </a:solidFill>
                <a:latin typeface="Bebas Neue" panose="020B0606020202050201"/>
                <a:ea typeface="Helvetica LT Std" charset="0"/>
                <a:cs typeface="Helvetica LT Std" charset="0"/>
              </a:rPr>
              <a:t>Horario</a:t>
            </a:r>
          </a:p>
          <a:p>
            <a:pPr lvl="1"/>
            <a:r>
              <a:rPr lang="es-CO" sz="2400" dirty="0">
                <a:solidFill>
                  <a:schemeClr val="tx1">
                    <a:lumMod val="75000"/>
                    <a:lumOff val="25000"/>
                  </a:schemeClr>
                </a:solidFill>
                <a:latin typeface="Bebas Neue" panose="020B0606020202050201"/>
                <a:ea typeface="Helvetica LT Std" charset="0"/>
                <a:cs typeface="Helvetica LT Std" charset="0"/>
              </a:rPr>
              <a:t>9:30 am a 11:30 am.   </a:t>
            </a:r>
          </a:p>
          <a:p>
            <a:r>
              <a:rPr lang="es-CO" sz="2400" dirty="0">
                <a:solidFill>
                  <a:schemeClr val="tx1">
                    <a:lumMod val="75000"/>
                    <a:lumOff val="25000"/>
                  </a:schemeClr>
                </a:solidFill>
                <a:latin typeface="Bebas Neue" panose="020B0606020202050201"/>
                <a:ea typeface="Helvetica LT Std" charset="0"/>
                <a:cs typeface="Helvetica LT Std" charset="0"/>
              </a:rPr>
              <a:t>No abandonar la reunión.</a:t>
            </a:r>
          </a:p>
          <a:p>
            <a:r>
              <a:rPr lang="es-CO" sz="2400" dirty="0">
                <a:solidFill>
                  <a:schemeClr val="tx1">
                    <a:lumMod val="75000"/>
                    <a:lumOff val="25000"/>
                  </a:schemeClr>
                </a:solidFill>
                <a:latin typeface="Bebas Neue" panose="020B0606020202050201"/>
                <a:ea typeface="Helvetica LT Std" charset="0"/>
                <a:cs typeface="Helvetica LT Std" charset="0"/>
              </a:rPr>
              <a:t>Presencia plena.</a:t>
            </a:r>
          </a:p>
          <a:p>
            <a:r>
              <a:rPr lang="es-CO" sz="2400" dirty="0">
                <a:solidFill>
                  <a:schemeClr val="tx1">
                    <a:lumMod val="75000"/>
                    <a:lumOff val="25000"/>
                  </a:schemeClr>
                </a:solidFill>
                <a:latin typeface="Bebas Neue" panose="020B0606020202050201"/>
                <a:ea typeface="Helvetica LT Std" charset="0"/>
                <a:cs typeface="Helvetica LT Std" charset="0"/>
              </a:rPr>
              <a:t>Preguntas por medio del link o al final de la presentación.</a:t>
            </a:r>
          </a:p>
        </p:txBody>
      </p:sp>
    </p:spTree>
    <p:extLst>
      <p:ext uri="{BB962C8B-B14F-4D97-AF65-F5344CB8AC3E}">
        <p14:creationId xmlns:p14="http://schemas.microsoft.com/office/powerpoint/2010/main" val="3848445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Gráficos</a:t>
            </a:r>
          </a:p>
        </p:txBody>
      </p:sp>
      <p:sp>
        <p:nvSpPr>
          <p:cNvPr id="7" name="Elipse 6"/>
          <p:cNvSpPr/>
          <p:nvPr/>
        </p:nvSpPr>
        <p:spPr>
          <a:xfrm>
            <a:off x="1287887" y="2159780"/>
            <a:ext cx="738770" cy="73446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1460374" y="2186361"/>
            <a:ext cx="385457" cy="707886"/>
          </a:xfrm>
          <a:prstGeom prst="rect">
            <a:avLst/>
          </a:prstGeom>
          <a:noFill/>
        </p:spPr>
        <p:txBody>
          <a:bodyPr wrap="square" rtlCol="0">
            <a:spAutoFit/>
          </a:bodyPr>
          <a:lstStyle/>
          <a:p>
            <a:r>
              <a:rPr lang="es-CO" sz="4000" b="1" dirty="0">
                <a:solidFill>
                  <a:schemeClr val="bg1">
                    <a:lumMod val="95000"/>
                  </a:schemeClr>
                </a:solidFill>
              </a:rPr>
              <a:t>4</a:t>
            </a:r>
          </a:p>
        </p:txBody>
      </p:sp>
      <p:sp>
        <p:nvSpPr>
          <p:cNvPr id="9" name="Rectángulo 8"/>
          <p:cNvSpPr/>
          <p:nvPr/>
        </p:nvSpPr>
        <p:spPr>
          <a:xfrm>
            <a:off x="300038" y="3167097"/>
            <a:ext cx="2814034" cy="494751"/>
          </a:xfrm>
          <a:prstGeom prst="rect">
            <a:avLst/>
          </a:prstGeom>
          <a:solidFill>
            <a:srgbClr val="8BC5CB">
              <a:alpha val="44000"/>
            </a:srgbClr>
          </a:solidFill>
        </p:spPr>
        <p:txBody>
          <a:bodyPr wrap="square">
            <a:spAutoFit/>
          </a:bodyPr>
          <a:lstStyle/>
          <a:p>
            <a:pPr algn="ctr">
              <a:lnSpc>
                <a:spcPct val="120000"/>
              </a:lnSpc>
            </a:pPr>
            <a:r>
              <a:rPr lang="es-CO" sz="2400" dirty="0">
                <a:solidFill>
                  <a:schemeClr val="tx1">
                    <a:lumMod val="75000"/>
                    <a:lumOff val="25000"/>
                  </a:schemeClr>
                </a:solidFill>
                <a:latin typeface="Helvetica" panose="020B0604020202020204" pitchFamily="34" charset="0"/>
                <a:cs typeface="Helvetica" panose="020B0604020202020204" pitchFamily="34" charset="0"/>
              </a:rPr>
              <a:t>Barra apilada</a:t>
            </a:r>
            <a:endParaRPr lang="es-CO" sz="1600"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3" name="Imagen 2"/>
          <p:cNvPicPr>
            <a:picLocks noChangeAspect="1"/>
          </p:cNvPicPr>
          <p:nvPr/>
        </p:nvPicPr>
        <p:blipFill>
          <a:blip r:embed="rId3"/>
          <a:stretch>
            <a:fillRect/>
          </a:stretch>
        </p:blipFill>
        <p:spPr>
          <a:xfrm>
            <a:off x="3903785" y="1592839"/>
            <a:ext cx="4818550" cy="2861170"/>
          </a:xfrm>
          <a:prstGeom prst="rect">
            <a:avLst/>
          </a:prstGeom>
        </p:spPr>
      </p:pic>
    </p:spTree>
    <p:extLst>
      <p:ext uri="{BB962C8B-B14F-4D97-AF65-F5344CB8AC3E}">
        <p14:creationId xmlns:p14="http://schemas.microsoft.com/office/powerpoint/2010/main" val="3422288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Gráficos</a:t>
            </a:r>
          </a:p>
        </p:txBody>
      </p:sp>
      <p:sp>
        <p:nvSpPr>
          <p:cNvPr id="7" name="Elipse 6"/>
          <p:cNvSpPr/>
          <p:nvPr/>
        </p:nvSpPr>
        <p:spPr>
          <a:xfrm>
            <a:off x="1287887" y="2159780"/>
            <a:ext cx="738770" cy="73446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1460374" y="2186361"/>
            <a:ext cx="385457" cy="707886"/>
          </a:xfrm>
          <a:prstGeom prst="rect">
            <a:avLst/>
          </a:prstGeom>
          <a:noFill/>
        </p:spPr>
        <p:txBody>
          <a:bodyPr wrap="square" rtlCol="0">
            <a:spAutoFit/>
          </a:bodyPr>
          <a:lstStyle/>
          <a:p>
            <a:r>
              <a:rPr lang="es-CO" sz="4000" b="1" dirty="0">
                <a:solidFill>
                  <a:schemeClr val="bg1">
                    <a:lumMod val="95000"/>
                  </a:schemeClr>
                </a:solidFill>
              </a:rPr>
              <a:t>5</a:t>
            </a:r>
          </a:p>
        </p:txBody>
      </p:sp>
      <p:sp>
        <p:nvSpPr>
          <p:cNvPr id="9" name="Rectángulo 8"/>
          <p:cNvSpPr/>
          <p:nvPr/>
        </p:nvSpPr>
        <p:spPr>
          <a:xfrm>
            <a:off x="300038" y="3167097"/>
            <a:ext cx="2814034" cy="494751"/>
          </a:xfrm>
          <a:prstGeom prst="rect">
            <a:avLst/>
          </a:prstGeom>
          <a:solidFill>
            <a:srgbClr val="8BC5CB">
              <a:alpha val="44000"/>
            </a:srgbClr>
          </a:solidFill>
        </p:spPr>
        <p:txBody>
          <a:bodyPr wrap="square">
            <a:spAutoFit/>
          </a:bodyPr>
          <a:lstStyle/>
          <a:p>
            <a:pPr algn="ctr">
              <a:lnSpc>
                <a:spcPct val="120000"/>
              </a:lnSpc>
            </a:pPr>
            <a:r>
              <a:rPr lang="es-CO" sz="2400" dirty="0">
                <a:solidFill>
                  <a:schemeClr val="tx1">
                    <a:lumMod val="75000"/>
                    <a:lumOff val="25000"/>
                  </a:schemeClr>
                </a:solidFill>
                <a:latin typeface="Helvetica" panose="020B0604020202020204" pitchFamily="34" charset="0"/>
                <a:cs typeface="Helvetica" panose="020B0604020202020204" pitchFamily="34" charset="0"/>
              </a:rPr>
              <a:t>Tarta</a:t>
            </a:r>
            <a:endParaRPr lang="es-CO" sz="1600"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2" name="Imagen 1"/>
          <p:cNvPicPr>
            <a:picLocks noChangeAspect="1"/>
          </p:cNvPicPr>
          <p:nvPr/>
        </p:nvPicPr>
        <p:blipFill rotWithShape="1">
          <a:blip r:embed="rId3"/>
          <a:srcRect l="3701" r="3316"/>
          <a:stretch/>
        </p:blipFill>
        <p:spPr>
          <a:xfrm>
            <a:off x="3478383" y="1559536"/>
            <a:ext cx="5294576" cy="2989870"/>
          </a:xfrm>
          <a:prstGeom prst="rect">
            <a:avLst/>
          </a:prstGeom>
        </p:spPr>
      </p:pic>
    </p:spTree>
    <p:extLst>
      <p:ext uri="{BB962C8B-B14F-4D97-AF65-F5344CB8AC3E}">
        <p14:creationId xmlns:p14="http://schemas.microsoft.com/office/powerpoint/2010/main" val="36088925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Gráficos</a:t>
            </a:r>
          </a:p>
        </p:txBody>
      </p:sp>
      <p:sp>
        <p:nvSpPr>
          <p:cNvPr id="7" name="Elipse 6"/>
          <p:cNvSpPr/>
          <p:nvPr/>
        </p:nvSpPr>
        <p:spPr>
          <a:xfrm>
            <a:off x="1287887" y="2159780"/>
            <a:ext cx="738770" cy="73446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1460374" y="2186361"/>
            <a:ext cx="385457" cy="707886"/>
          </a:xfrm>
          <a:prstGeom prst="rect">
            <a:avLst/>
          </a:prstGeom>
          <a:noFill/>
        </p:spPr>
        <p:txBody>
          <a:bodyPr wrap="square" rtlCol="0">
            <a:spAutoFit/>
          </a:bodyPr>
          <a:lstStyle/>
          <a:p>
            <a:r>
              <a:rPr lang="es-CO" sz="4000" b="1" dirty="0">
                <a:solidFill>
                  <a:schemeClr val="bg1">
                    <a:lumMod val="95000"/>
                  </a:schemeClr>
                </a:solidFill>
              </a:rPr>
              <a:t>6</a:t>
            </a:r>
          </a:p>
        </p:txBody>
      </p:sp>
      <p:sp>
        <p:nvSpPr>
          <p:cNvPr id="9" name="Rectángulo 8"/>
          <p:cNvSpPr/>
          <p:nvPr/>
        </p:nvSpPr>
        <p:spPr>
          <a:xfrm>
            <a:off x="300038" y="3167097"/>
            <a:ext cx="2814034" cy="494751"/>
          </a:xfrm>
          <a:prstGeom prst="rect">
            <a:avLst/>
          </a:prstGeom>
          <a:solidFill>
            <a:srgbClr val="8BC5CB">
              <a:alpha val="44000"/>
            </a:srgbClr>
          </a:solidFill>
        </p:spPr>
        <p:txBody>
          <a:bodyPr wrap="square">
            <a:spAutoFit/>
          </a:bodyPr>
          <a:lstStyle/>
          <a:p>
            <a:pPr algn="ctr">
              <a:lnSpc>
                <a:spcPct val="120000"/>
              </a:lnSpc>
            </a:pPr>
            <a:r>
              <a:rPr lang="es-CO" sz="2400" dirty="0">
                <a:solidFill>
                  <a:schemeClr val="tx1">
                    <a:lumMod val="75000"/>
                    <a:lumOff val="25000"/>
                  </a:schemeClr>
                </a:solidFill>
                <a:latin typeface="Helvetica" panose="020B0604020202020204" pitchFamily="34" charset="0"/>
                <a:cs typeface="Helvetica" panose="020B0604020202020204" pitchFamily="34" charset="0"/>
              </a:rPr>
              <a:t>Circular</a:t>
            </a:r>
            <a:endParaRPr lang="es-CO" sz="1600"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5" name="Imagen 4"/>
          <p:cNvPicPr>
            <a:picLocks noChangeAspect="1"/>
          </p:cNvPicPr>
          <p:nvPr/>
        </p:nvPicPr>
        <p:blipFill rotWithShape="1">
          <a:blip r:embed="rId3"/>
          <a:srcRect l="5496" r="3133"/>
          <a:stretch/>
        </p:blipFill>
        <p:spPr>
          <a:xfrm>
            <a:off x="3950678" y="1592839"/>
            <a:ext cx="4700954" cy="2946962"/>
          </a:xfrm>
          <a:prstGeom prst="rect">
            <a:avLst/>
          </a:prstGeom>
        </p:spPr>
      </p:pic>
    </p:spTree>
    <p:extLst>
      <p:ext uri="{BB962C8B-B14F-4D97-AF65-F5344CB8AC3E}">
        <p14:creationId xmlns:p14="http://schemas.microsoft.com/office/powerpoint/2010/main" val="2005743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Gráficos</a:t>
            </a:r>
          </a:p>
        </p:txBody>
      </p:sp>
      <p:sp>
        <p:nvSpPr>
          <p:cNvPr id="7" name="Elipse 6"/>
          <p:cNvSpPr/>
          <p:nvPr/>
        </p:nvSpPr>
        <p:spPr>
          <a:xfrm>
            <a:off x="1287887" y="2159780"/>
            <a:ext cx="738770" cy="73446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1460374" y="2186361"/>
            <a:ext cx="385457" cy="707886"/>
          </a:xfrm>
          <a:prstGeom prst="rect">
            <a:avLst/>
          </a:prstGeom>
          <a:noFill/>
        </p:spPr>
        <p:txBody>
          <a:bodyPr wrap="square" rtlCol="0">
            <a:spAutoFit/>
          </a:bodyPr>
          <a:lstStyle/>
          <a:p>
            <a:r>
              <a:rPr lang="es-CO" sz="4000" b="1" dirty="0">
                <a:solidFill>
                  <a:schemeClr val="bg1">
                    <a:lumMod val="95000"/>
                  </a:schemeClr>
                </a:solidFill>
              </a:rPr>
              <a:t>7</a:t>
            </a:r>
          </a:p>
        </p:txBody>
      </p:sp>
      <p:sp>
        <p:nvSpPr>
          <p:cNvPr id="9" name="Rectángulo 8"/>
          <p:cNvSpPr/>
          <p:nvPr/>
        </p:nvSpPr>
        <p:spPr>
          <a:xfrm>
            <a:off x="300038" y="3167097"/>
            <a:ext cx="2814034" cy="494751"/>
          </a:xfrm>
          <a:prstGeom prst="rect">
            <a:avLst/>
          </a:prstGeom>
          <a:solidFill>
            <a:srgbClr val="8BC5CB">
              <a:alpha val="44000"/>
            </a:srgbClr>
          </a:solidFill>
        </p:spPr>
        <p:txBody>
          <a:bodyPr wrap="square">
            <a:spAutoFit/>
          </a:bodyPr>
          <a:lstStyle/>
          <a:p>
            <a:pPr algn="ctr">
              <a:lnSpc>
                <a:spcPct val="120000"/>
              </a:lnSpc>
            </a:pPr>
            <a:r>
              <a:rPr lang="es-CO" sz="2400" dirty="0">
                <a:solidFill>
                  <a:schemeClr val="tx1">
                    <a:lumMod val="75000"/>
                    <a:lumOff val="25000"/>
                  </a:schemeClr>
                </a:solidFill>
                <a:latin typeface="Helvetica" panose="020B0604020202020204" pitchFamily="34" charset="0"/>
                <a:cs typeface="Helvetica" panose="020B0604020202020204" pitchFamily="34" charset="0"/>
              </a:rPr>
              <a:t>Lineal</a:t>
            </a:r>
            <a:endParaRPr lang="es-CO" sz="1600"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2" name="Imagen 1"/>
          <p:cNvPicPr>
            <a:picLocks noChangeAspect="1"/>
          </p:cNvPicPr>
          <p:nvPr/>
        </p:nvPicPr>
        <p:blipFill>
          <a:blip r:embed="rId3"/>
          <a:stretch>
            <a:fillRect/>
          </a:stretch>
        </p:blipFill>
        <p:spPr>
          <a:xfrm>
            <a:off x="3411415" y="1626655"/>
            <a:ext cx="5223859" cy="2661123"/>
          </a:xfrm>
          <a:prstGeom prst="rect">
            <a:avLst/>
          </a:prstGeom>
        </p:spPr>
      </p:pic>
    </p:spTree>
    <p:extLst>
      <p:ext uri="{BB962C8B-B14F-4D97-AF65-F5344CB8AC3E}">
        <p14:creationId xmlns:p14="http://schemas.microsoft.com/office/powerpoint/2010/main" val="19946225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Gráficos</a:t>
            </a:r>
          </a:p>
        </p:txBody>
      </p:sp>
      <p:sp>
        <p:nvSpPr>
          <p:cNvPr id="7" name="Elipse 6"/>
          <p:cNvSpPr/>
          <p:nvPr/>
        </p:nvSpPr>
        <p:spPr>
          <a:xfrm>
            <a:off x="1287887" y="2159780"/>
            <a:ext cx="738770" cy="73446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1460374" y="2186361"/>
            <a:ext cx="385457" cy="707886"/>
          </a:xfrm>
          <a:prstGeom prst="rect">
            <a:avLst/>
          </a:prstGeom>
          <a:noFill/>
        </p:spPr>
        <p:txBody>
          <a:bodyPr wrap="square" rtlCol="0">
            <a:spAutoFit/>
          </a:bodyPr>
          <a:lstStyle/>
          <a:p>
            <a:r>
              <a:rPr lang="es-CO" sz="4000" b="1" dirty="0">
                <a:solidFill>
                  <a:schemeClr val="bg1">
                    <a:lumMod val="95000"/>
                  </a:schemeClr>
                </a:solidFill>
              </a:rPr>
              <a:t>8</a:t>
            </a:r>
          </a:p>
        </p:txBody>
      </p:sp>
      <p:sp>
        <p:nvSpPr>
          <p:cNvPr id="9" name="Rectángulo 8"/>
          <p:cNvSpPr/>
          <p:nvPr/>
        </p:nvSpPr>
        <p:spPr>
          <a:xfrm>
            <a:off x="300038" y="3167097"/>
            <a:ext cx="2814034" cy="494751"/>
          </a:xfrm>
          <a:prstGeom prst="rect">
            <a:avLst/>
          </a:prstGeom>
          <a:solidFill>
            <a:srgbClr val="8BC5CB">
              <a:alpha val="44000"/>
            </a:srgbClr>
          </a:solidFill>
        </p:spPr>
        <p:txBody>
          <a:bodyPr wrap="square">
            <a:spAutoFit/>
          </a:bodyPr>
          <a:lstStyle/>
          <a:p>
            <a:pPr algn="ctr">
              <a:lnSpc>
                <a:spcPct val="120000"/>
              </a:lnSpc>
            </a:pPr>
            <a:r>
              <a:rPr lang="es-CO" sz="2400" dirty="0">
                <a:solidFill>
                  <a:schemeClr val="tx1">
                    <a:lumMod val="75000"/>
                    <a:lumOff val="25000"/>
                  </a:schemeClr>
                </a:solidFill>
                <a:latin typeface="Helvetica" panose="020B0604020202020204" pitchFamily="34" charset="0"/>
                <a:cs typeface="Helvetica" panose="020B0604020202020204" pitchFamily="34" charset="0"/>
              </a:rPr>
              <a:t>Área</a:t>
            </a:r>
            <a:endParaRPr lang="es-CO" sz="1600"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3" name="Imagen 2"/>
          <p:cNvPicPr>
            <a:picLocks noChangeAspect="1"/>
          </p:cNvPicPr>
          <p:nvPr/>
        </p:nvPicPr>
        <p:blipFill rotWithShape="1">
          <a:blip r:embed="rId3"/>
          <a:srcRect l="12411"/>
          <a:stretch/>
        </p:blipFill>
        <p:spPr>
          <a:xfrm>
            <a:off x="3598985" y="1467691"/>
            <a:ext cx="5250839" cy="3208085"/>
          </a:xfrm>
          <a:prstGeom prst="rect">
            <a:avLst/>
          </a:prstGeom>
        </p:spPr>
      </p:pic>
    </p:spTree>
    <p:extLst>
      <p:ext uri="{BB962C8B-B14F-4D97-AF65-F5344CB8AC3E}">
        <p14:creationId xmlns:p14="http://schemas.microsoft.com/office/powerpoint/2010/main" val="3263392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Gráficos</a:t>
            </a:r>
          </a:p>
        </p:txBody>
      </p:sp>
      <p:sp>
        <p:nvSpPr>
          <p:cNvPr id="7" name="Elipse 6"/>
          <p:cNvSpPr/>
          <p:nvPr/>
        </p:nvSpPr>
        <p:spPr>
          <a:xfrm>
            <a:off x="1287887" y="2159780"/>
            <a:ext cx="738770" cy="73446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1460374" y="2186361"/>
            <a:ext cx="385457" cy="707886"/>
          </a:xfrm>
          <a:prstGeom prst="rect">
            <a:avLst/>
          </a:prstGeom>
          <a:noFill/>
        </p:spPr>
        <p:txBody>
          <a:bodyPr wrap="square" rtlCol="0">
            <a:spAutoFit/>
          </a:bodyPr>
          <a:lstStyle/>
          <a:p>
            <a:r>
              <a:rPr lang="es-CO" sz="4000" b="1" dirty="0">
                <a:solidFill>
                  <a:schemeClr val="bg1">
                    <a:lumMod val="95000"/>
                  </a:schemeClr>
                </a:solidFill>
              </a:rPr>
              <a:t>9</a:t>
            </a:r>
          </a:p>
        </p:txBody>
      </p:sp>
      <p:sp>
        <p:nvSpPr>
          <p:cNvPr id="9" name="Rectángulo 8"/>
          <p:cNvSpPr/>
          <p:nvPr/>
        </p:nvSpPr>
        <p:spPr>
          <a:xfrm>
            <a:off x="300038" y="3167097"/>
            <a:ext cx="2814034" cy="494751"/>
          </a:xfrm>
          <a:prstGeom prst="rect">
            <a:avLst/>
          </a:prstGeom>
          <a:solidFill>
            <a:srgbClr val="8BC5CB">
              <a:alpha val="44000"/>
            </a:srgbClr>
          </a:solidFill>
        </p:spPr>
        <p:txBody>
          <a:bodyPr wrap="square">
            <a:spAutoFit/>
          </a:bodyPr>
          <a:lstStyle/>
          <a:p>
            <a:pPr algn="ctr">
              <a:lnSpc>
                <a:spcPct val="120000"/>
              </a:lnSpc>
            </a:pPr>
            <a:r>
              <a:rPr lang="es-CO" sz="2400" dirty="0">
                <a:solidFill>
                  <a:schemeClr val="tx1">
                    <a:lumMod val="75000"/>
                    <a:lumOff val="25000"/>
                  </a:schemeClr>
                </a:solidFill>
                <a:latin typeface="Helvetica" panose="020B0604020202020204" pitchFamily="34" charset="0"/>
                <a:cs typeface="Helvetica" panose="020B0604020202020204" pitchFamily="34" charset="0"/>
              </a:rPr>
              <a:t>Línea temporal</a:t>
            </a:r>
            <a:endParaRPr lang="es-CO" sz="1600"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2" name="Imagen 1"/>
          <p:cNvPicPr>
            <a:picLocks noChangeAspect="1"/>
          </p:cNvPicPr>
          <p:nvPr/>
        </p:nvPicPr>
        <p:blipFill>
          <a:blip r:embed="rId3"/>
          <a:stretch>
            <a:fillRect/>
          </a:stretch>
        </p:blipFill>
        <p:spPr>
          <a:xfrm>
            <a:off x="3528646" y="1641598"/>
            <a:ext cx="5205046" cy="2646399"/>
          </a:xfrm>
          <a:prstGeom prst="rect">
            <a:avLst/>
          </a:prstGeom>
        </p:spPr>
      </p:pic>
    </p:spTree>
    <p:extLst>
      <p:ext uri="{BB962C8B-B14F-4D97-AF65-F5344CB8AC3E}">
        <p14:creationId xmlns:p14="http://schemas.microsoft.com/office/powerpoint/2010/main" val="474581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Gráficos</a:t>
            </a:r>
          </a:p>
        </p:txBody>
      </p:sp>
      <p:sp>
        <p:nvSpPr>
          <p:cNvPr id="7" name="Elipse 6"/>
          <p:cNvSpPr/>
          <p:nvPr/>
        </p:nvSpPr>
        <p:spPr>
          <a:xfrm>
            <a:off x="1287887" y="2159780"/>
            <a:ext cx="738770" cy="73446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1331421" y="2162915"/>
            <a:ext cx="743564" cy="707886"/>
          </a:xfrm>
          <a:prstGeom prst="rect">
            <a:avLst/>
          </a:prstGeom>
          <a:noFill/>
        </p:spPr>
        <p:txBody>
          <a:bodyPr wrap="square" rtlCol="0">
            <a:spAutoFit/>
          </a:bodyPr>
          <a:lstStyle/>
          <a:p>
            <a:r>
              <a:rPr lang="es-CO" sz="4000" b="1" dirty="0">
                <a:solidFill>
                  <a:schemeClr val="bg1">
                    <a:lumMod val="95000"/>
                  </a:schemeClr>
                </a:solidFill>
              </a:rPr>
              <a:t>10</a:t>
            </a:r>
          </a:p>
        </p:txBody>
      </p:sp>
      <p:sp>
        <p:nvSpPr>
          <p:cNvPr id="9" name="Rectángulo 8"/>
          <p:cNvSpPr/>
          <p:nvPr/>
        </p:nvSpPr>
        <p:spPr>
          <a:xfrm>
            <a:off x="300038" y="3167097"/>
            <a:ext cx="2814034" cy="494751"/>
          </a:xfrm>
          <a:prstGeom prst="rect">
            <a:avLst/>
          </a:prstGeom>
          <a:solidFill>
            <a:srgbClr val="8BC5CB">
              <a:alpha val="44000"/>
            </a:srgbClr>
          </a:solidFill>
        </p:spPr>
        <p:txBody>
          <a:bodyPr wrap="square">
            <a:spAutoFit/>
          </a:bodyPr>
          <a:lstStyle/>
          <a:p>
            <a:pPr algn="ctr">
              <a:lnSpc>
                <a:spcPct val="120000"/>
              </a:lnSpc>
            </a:pPr>
            <a:r>
              <a:rPr lang="es-CO" sz="2400" dirty="0">
                <a:solidFill>
                  <a:schemeClr val="tx1">
                    <a:lumMod val="75000"/>
                    <a:lumOff val="25000"/>
                  </a:schemeClr>
                </a:solidFill>
                <a:latin typeface="Helvetica" panose="020B0604020202020204" pitchFamily="34" charset="0"/>
                <a:cs typeface="Helvetica" panose="020B0604020202020204" pitchFamily="34" charset="0"/>
              </a:rPr>
              <a:t>Burbuja</a:t>
            </a:r>
            <a:endParaRPr lang="es-CO" sz="1600"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3" name="Imagen 2"/>
          <p:cNvPicPr>
            <a:picLocks noChangeAspect="1"/>
          </p:cNvPicPr>
          <p:nvPr/>
        </p:nvPicPr>
        <p:blipFill>
          <a:blip r:embed="rId3"/>
          <a:stretch>
            <a:fillRect/>
          </a:stretch>
        </p:blipFill>
        <p:spPr>
          <a:xfrm>
            <a:off x="3533776" y="1663946"/>
            <a:ext cx="5328870" cy="2712271"/>
          </a:xfrm>
          <a:prstGeom prst="rect">
            <a:avLst/>
          </a:prstGeom>
        </p:spPr>
      </p:pic>
    </p:spTree>
    <p:extLst>
      <p:ext uri="{BB962C8B-B14F-4D97-AF65-F5344CB8AC3E}">
        <p14:creationId xmlns:p14="http://schemas.microsoft.com/office/powerpoint/2010/main" val="2735273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Gráficos</a:t>
            </a:r>
          </a:p>
        </p:txBody>
      </p:sp>
      <p:sp>
        <p:nvSpPr>
          <p:cNvPr id="7" name="Elipse 6"/>
          <p:cNvSpPr/>
          <p:nvPr/>
        </p:nvSpPr>
        <p:spPr>
          <a:xfrm>
            <a:off x="1287887" y="2159780"/>
            <a:ext cx="738770" cy="734467"/>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p:cNvSpPr txBox="1"/>
          <p:nvPr/>
        </p:nvSpPr>
        <p:spPr>
          <a:xfrm>
            <a:off x="1331421" y="2162915"/>
            <a:ext cx="743564" cy="707886"/>
          </a:xfrm>
          <a:prstGeom prst="rect">
            <a:avLst/>
          </a:prstGeom>
          <a:noFill/>
        </p:spPr>
        <p:txBody>
          <a:bodyPr wrap="square" rtlCol="0">
            <a:spAutoFit/>
          </a:bodyPr>
          <a:lstStyle/>
          <a:p>
            <a:r>
              <a:rPr lang="es-CO" sz="4000" b="1" dirty="0">
                <a:solidFill>
                  <a:schemeClr val="bg1">
                    <a:lumMod val="95000"/>
                  </a:schemeClr>
                </a:solidFill>
              </a:rPr>
              <a:t>11</a:t>
            </a:r>
          </a:p>
        </p:txBody>
      </p:sp>
      <p:sp>
        <p:nvSpPr>
          <p:cNvPr id="9" name="Rectángulo 8"/>
          <p:cNvSpPr/>
          <p:nvPr/>
        </p:nvSpPr>
        <p:spPr>
          <a:xfrm>
            <a:off x="300038" y="3167097"/>
            <a:ext cx="2814034" cy="535531"/>
          </a:xfrm>
          <a:prstGeom prst="rect">
            <a:avLst/>
          </a:prstGeom>
          <a:solidFill>
            <a:srgbClr val="8BC5CB">
              <a:alpha val="44000"/>
            </a:srgbClr>
          </a:solidFill>
        </p:spPr>
        <p:txBody>
          <a:bodyPr wrap="square">
            <a:spAutoFit/>
          </a:bodyPr>
          <a:lstStyle/>
          <a:p>
            <a:pPr algn="ctr">
              <a:lnSpc>
                <a:spcPct val="120000"/>
              </a:lnSpc>
            </a:pPr>
            <a:r>
              <a:rPr lang="es-CO" sz="2400" dirty="0">
                <a:solidFill>
                  <a:schemeClr val="tx1">
                    <a:lumMod val="75000"/>
                    <a:lumOff val="25000"/>
                  </a:schemeClr>
                </a:solidFill>
                <a:latin typeface="Helvetica" panose="020B0604020202020204" pitchFamily="34" charset="0"/>
                <a:cs typeface="Helvetica" panose="020B0604020202020204" pitchFamily="34" charset="0"/>
              </a:rPr>
              <a:t>Mapa de árbol</a:t>
            </a:r>
            <a:endParaRPr lang="es-CO" sz="1600" dirty="0">
              <a:solidFill>
                <a:schemeClr val="tx1">
                  <a:lumMod val="75000"/>
                  <a:lumOff val="25000"/>
                </a:schemeClr>
              </a:solidFill>
              <a:latin typeface="Helvetica" panose="020B0604020202020204" pitchFamily="34" charset="0"/>
              <a:cs typeface="Helvetica" panose="020B0604020202020204" pitchFamily="34" charset="0"/>
            </a:endParaRPr>
          </a:p>
        </p:txBody>
      </p:sp>
      <p:pic>
        <p:nvPicPr>
          <p:cNvPr id="2" name="Imagen 1"/>
          <p:cNvPicPr>
            <a:picLocks noChangeAspect="1"/>
          </p:cNvPicPr>
          <p:nvPr/>
        </p:nvPicPr>
        <p:blipFill>
          <a:blip r:embed="rId3"/>
          <a:stretch>
            <a:fillRect/>
          </a:stretch>
        </p:blipFill>
        <p:spPr>
          <a:xfrm>
            <a:off x="3634154" y="1649087"/>
            <a:ext cx="5194788" cy="2656633"/>
          </a:xfrm>
          <a:prstGeom prst="rect">
            <a:avLst/>
          </a:prstGeom>
        </p:spPr>
      </p:pic>
    </p:spTree>
    <p:extLst>
      <p:ext uri="{BB962C8B-B14F-4D97-AF65-F5344CB8AC3E}">
        <p14:creationId xmlns:p14="http://schemas.microsoft.com/office/powerpoint/2010/main" val="2924144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sp>
        <p:nvSpPr>
          <p:cNvPr id="10" name="Rectángulo 9"/>
          <p:cNvSpPr/>
          <p:nvPr/>
        </p:nvSpPr>
        <p:spPr>
          <a:xfrm>
            <a:off x="5385213" y="1205687"/>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grpSp>
        <p:nvGrpSpPr>
          <p:cNvPr id="5" name="Grupo 4"/>
          <p:cNvGrpSpPr/>
          <p:nvPr/>
        </p:nvGrpSpPr>
        <p:grpSpPr>
          <a:xfrm>
            <a:off x="5275625" y="3281358"/>
            <a:ext cx="536448" cy="584775"/>
            <a:chOff x="7681113" y="3534213"/>
            <a:chExt cx="536448" cy="584775"/>
          </a:xfrm>
        </p:grpSpPr>
        <p:sp>
          <p:nvSpPr>
            <p:cNvPr id="14" name="Elipse 13"/>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3" name="Rectángulo 2"/>
          <p:cNvSpPr/>
          <p:nvPr/>
        </p:nvSpPr>
        <p:spPr>
          <a:xfrm>
            <a:off x="5812073" y="3410223"/>
            <a:ext cx="822918" cy="307777"/>
          </a:xfrm>
          <a:prstGeom prst="rect">
            <a:avLst/>
          </a:prstGeom>
        </p:spPr>
        <p:txBody>
          <a:bodyPr wrap="none">
            <a:spAutoFit/>
          </a:bodyPr>
          <a:lstStyle/>
          <a:p>
            <a:r>
              <a:rPr lang="es-CO" sz="1400" dirty="0">
                <a:cs typeface="Helvetica" panose="020B0604020202020204" pitchFamily="34" charset="0"/>
              </a:rPr>
              <a:t>Gráficos.</a:t>
            </a:r>
          </a:p>
        </p:txBody>
      </p:sp>
    </p:spTree>
    <p:extLst>
      <p:ext uri="{BB962C8B-B14F-4D97-AF65-F5344CB8AC3E}">
        <p14:creationId xmlns:p14="http://schemas.microsoft.com/office/powerpoint/2010/main" val="2402351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3458" y="4630994"/>
            <a:ext cx="9866671" cy="14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27"/>
          <p:cNvSpPr>
            <a:spLocks noGrp="1"/>
          </p:cNvSpPr>
          <p:nvPr>
            <p:ph type="title"/>
          </p:nvPr>
        </p:nvSpPr>
        <p:spPr>
          <a:xfrm>
            <a:off x="3205427" y="1842492"/>
            <a:ext cx="5517601" cy="2081118"/>
          </a:xfrm>
        </p:spPr>
        <p:txBody>
          <a:bodyPr vert="horz" lIns="0" tIns="34290" rIns="68580" bIns="34290" rtlCol="0" anchor="t">
            <a:noAutofit/>
          </a:bodyPr>
          <a:lstStyle/>
          <a:p>
            <a:r>
              <a:rPr lang="es-MX" sz="4800" b="1" dirty="0">
                <a:solidFill>
                  <a:schemeClr val="bg1"/>
                </a:solidFill>
                <a:latin typeface="Bebas Neue" panose="020B0606020202050201"/>
                <a:ea typeface="Bebas Neue" charset="0"/>
                <a:cs typeface="Bebas Neue" charset="0"/>
              </a:rPr>
              <a:t>Panel de Exportar</a:t>
            </a:r>
          </a:p>
        </p:txBody>
      </p:sp>
      <p:cxnSp>
        <p:nvCxnSpPr>
          <p:cNvPr id="7" name="Conector recto 6"/>
          <p:cNvCxnSpPr/>
          <p:nvPr/>
        </p:nvCxnSpPr>
        <p:spPr>
          <a:xfrm>
            <a:off x="3105298" y="133115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3"/>
          <a:stretch>
            <a:fillRect/>
          </a:stretch>
        </p:blipFill>
        <p:spPr>
          <a:xfrm>
            <a:off x="838348" y="1166885"/>
            <a:ext cx="2200275" cy="2571750"/>
          </a:xfrm>
          <a:prstGeom prst="rect">
            <a:avLst/>
          </a:prstGeom>
        </p:spPr>
      </p:pic>
    </p:spTree>
    <p:extLst>
      <p:ext uri="{BB962C8B-B14F-4D97-AF65-F5344CB8AC3E}">
        <p14:creationId xmlns:p14="http://schemas.microsoft.com/office/powerpoint/2010/main" val="1639878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3458" y="4630994"/>
            <a:ext cx="9866671" cy="14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27"/>
          <p:cNvSpPr>
            <a:spLocks noGrp="1"/>
          </p:cNvSpPr>
          <p:nvPr>
            <p:ph type="title"/>
          </p:nvPr>
        </p:nvSpPr>
        <p:spPr>
          <a:xfrm>
            <a:off x="3256641" y="2088542"/>
            <a:ext cx="5468853" cy="479476"/>
          </a:xfrm>
        </p:spPr>
        <p:txBody>
          <a:bodyPr vert="horz" lIns="68580" tIns="34290" rIns="68580" bIns="34290" rtlCol="0" anchor="b">
            <a:noAutofit/>
          </a:bodyPr>
          <a:lstStyle/>
          <a:p>
            <a:pPr defTabSz="914400"/>
            <a:r>
              <a:rPr lang="es-MX" sz="4800" b="1" dirty="0">
                <a:solidFill>
                  <a:schemeClr val="bg1"/>
                </a:solidFill>
                <a:latin typeface="Bebas Neue" charset="0"/>
                <a:ea typeface="Bebas Neue" charset="0"/>
                <a:cs typeface="Bebas Neue" charset="0"/>
              </a:rPr>
              <a:t>Introducción</a:t>
            </a:r>
          </a:p>
        </p:txBody>
      </p:sp>
      <p:cxnSp>
        <p:nvCxnSpPr>
          <p:cNvPr id="7" name="Conector recto 6"/>
          <p:cNvCxnSpPr/>
          <p:nvPr/>
        </p:nvCxnSpPr>
        <p:spPr>
          <a:xfrm>
            <a:off x="3038623" y="149117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p:nvPicPr>
        <p:blipFill>
          <a:blip r:embed="rId3"/>
          <a:stretch>
            <a:fillRect/>
          </a:stretch>
        </p:blipFill>
        <p:spPr>
          <a:xfrm>
            <a:off x="762105" y="694643"/>
            <a:ext cx="2299378" cy="3104548"/>
          </a:xfrm>
          <a:prstGeom prst="rect">
            <a:avLst/>
          </a:prstGeom>
        </p:spPr>
      </p:pic>
      <p:cxnSp>
        <p:nvCxnSpPr>
          <p:cNvPr id="11" name="Conector recto 10"/>
          <p:cNvCxnSpPr/>
          <p:nvPr/>
        </p:nvCxnSpPr>
        <p:spPr>
          <a:xfrm>
            <a:off x="3105298" y="142259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598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Protocolo Open Data </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sp>
        <p:nvSpPr>
          <p:cNvPr id="9" name="CuadroTexto 8"/>
          <p:cNvSpPr txBox="1"/>
          <p:nvPr/>
        </p:nvSpPr>
        <p:spPr>
          <a:xfrm>
            <a:off x="300038" y="1035471"/>
            <a:ext cx="8485823" cy="1066763"/>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También conocido como </a:t>
            </a:r>
            <a:r>
              <a:rPr lang="es-ES" sz="1800" dirty="0" err="1">
                <a:solidFill>
                  <a:schemeClr val="tx1">
                    <a:lumMod val="75000"/>
                    <a:lumOff val="25000"/>
                  </a:schemeClr>
                </a:solidFill>
              </a:rPr>
              <a:t>Odata</a:t>
            </a:r>
            <a:r>
              <a:rPr lang="es-ES" sz="1800" dirty="0">
                <a:solidFill>
                  <a:schemeClr val="tx1">
                    <a:lumMod val="75000"/>
                    <a:lumOff val="25000"/>
                  </a:schemeClr>
                </a:solidFill>
              </a:rPr>
              <a:t>, es una iniciativa impulsada por Microsoft para la exposición de datos como Servicio basándose en estándares de Internet.  Es un protocolo abierto que permite el consumo de datos de una manera simple y estándar.</a:t>
            </a:r>
          </a:p>
        </p:txBody>
      </p:sp>
      <p:pic>
        <p:nvPicPr>
          <p:cNvPr id="1026" name="Picture 2" descr="Resultado de imagen para o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708" y="2207704"/>
            <a:ext cx="4620482" cy="265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62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Exportar</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sp>
        <p:nvSpPr>
          <p:cNvPr id="9" name="CuadroTexto 8"/>
          <p:cNvSpPr txBox="1"/>
          <p:nvPr/>
        </p:nvSpPr>
        <p:spPr>
          <a:xfrm>
            <a:off x="478229" y="1291929"/>
            <a:ext cx="3882756" cy="3083169"/>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Esté panel nos ofrece un listado de útiles formatos sobre los cuales podremos exportar el conjunto de datos.</a:t>
            </a:r>
          </a:p>
        </p:txBody>
      </p:sp>
      <p:pic>
        <p:nvPicPr>
          <p:cNvPr id="2" name="Imagen 1"/>
          <p:cNvPicPr>
            <a:picLocks noChangeAspect="1"/>
          </p:cNvPicPr>
          <p:nvPr/>
        </p:nvPicPr>
        <p:blipFill>
          <a:blip r:embed="rId3"/>
          <a:stretch>
            <a:fillRect/>
          </a:stretch>
        </p:blipFill>
        <p:spPr>
          <a:xfrm>
            <a:off x="4772025" y="1817225"/>
            <a:ext cx="4038600" cy="1809750"/>
          </a:xfrm>
          <a:prstGeom prst="rect">
            <a:avLst/>
          </a:prstGeom>
        </p:spPr>
      </p:pic>
    </p:spTree>
    <p:extLst>
      <p:ext uri="{BB962C8B-B14F-4D97-AF65-F5344CB8AC3E}">
        <p14:creationId xmlns:p14="http://schemas.microsoft.com/office/powerpoint/2010/main" val="4049735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Debatir</a:t>
            </a:r>
            <a:endParaRPr lang="es-ES_tradnl" sz="3600" dirty="0">
              <a:solidFill>
                <a:schemeClr val="bg1"/>
              </a:solidFill>
              <a:latin typeface="Bebas Neue" panose="020B0606020202050201"/>
              <a:ea typeface="Bebas Neue" charset="0"/>
              <a:cs typeface="Bebas Neue" charset="0"/>
            </a:endParaRPr>
          </a:p>
        </p:txBody>
      </p:sp>
      <p:sp>
        <p:nvSpPr>
          <p:cNvPr id="6" name="CuadroTexto 5"/>
          <p:cNvSpPr txBox="1"/>
          <p:nvPr/>
        </p:nvSpPr>
        <p:spPr>
          <a:xfrm>
            <a:off x="826381" y="1791734"/>
            <a:ext cx="3791316" cy="2207874"/>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Nos permite dejar nuestros comentarios sobre cada conjunto de datos, donde podremos responderlo, valorarlo positiva o negativamente, denunciarlo como inapropiado o clicar en el nombre del usuario que lo publica para ver su perfil. </a:t>
            </a:r>
          </a:p>
        </p:txBody>
      </p:sp>
      <p:pic>
        <p:nvPicPr>
          <p:cNvPr id="3" name="Imagen 2"/>
          <p:cNvPicPr>
            <a:picLocks noChangeAspect="1"/>
          </p:cNvPicPr>
          <p:nvPr/>
        </p:nvPicPr>
        <p:blipFill rotWithShape="1">
          <a:blip r:embed="rId3"/>
          <a:srcRect t="29857" b="2758"/>
          <a:stretch/>
        </p:blipFill>
        <p:spPr>
          <a:xfrm>
            <a:off x="5111272" y="1226633"/>
            <a:ext cx="2769007" cy="3367669"/>
          </a:xfrm>
          <a:prstGeom prst="rect">
            <a:avLst/>
          </a:prstGeom>
        </p:spPr>
      </p:pic>
    </p:spTree>
    <p:extLst>
      <p:ext uri="{BB962C8B-B14F-4D97-AF65-F5344CB8AC3E}">
        <p14:creationId xmlns:p14="http://schemas.microsoft.com/office/powerpoint/2010/main" val="1343908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Sección de Compartir</a:t>
            </a:r>
            <a:endParaRPr lang="es-ES_tradnl" sz="3600" dirty="0">
              <a:solidFill>
                <a:schemeClr val="bg1"/>
              </a:solidFill>
              <a:latin typeface="Bebas Neue" panose="020B0606020202050201"/>
              <a:ea typeface="Bebas Neue" charset="0"/>
              <a:cs typeface="Bebas Neue" charset="0"/>
            </a:endParaRPr>
          </a:p>
        </p:txBody>
      </p:sp>
      <p:sp>
        <p:nvSpPr>
          <p:cNvPr id="6" name="CuadroTexto 5"/>
          <p:cNvSpPr txBox="1"/>
          <p:nvPr/>
        </p:nvSpPr>
        <p:spPr>
          <a:xfrm>
            <a:off x="826381" y="1791734"/>
            <a:ext cx="3791316" cy="2207874"/>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Nos permite compartir el conjunto, grafico, mapa o vista, en las redes sociales disponibles para tal fin.</a:t>
            </a:r>
          </a:p>
        </p:txBody>
      </p:sp>
      <p:pic>
        <p:nvPicPr>
          <p:cNvPr id="2" name="Imagen 1"/>
          <p:cNvPicPr>
            <a:picLocks noChangeAspect="1"/>
          </p:cNvPicPr>
          <p:nvPr/>
        </p:nvPicPr>
        <p:blipFill rotWithShape="1">
          <a:blip r:embed="rId3"/>
          <a:srcRect l="30370"/>
          <a:stretch/>
        </p:blipFill>
        <p:spPr>
          <a:xfrm>
            <a:off x="5087814" y="2057471"/>
            <a:ext cx="3700829" cy="1676400"/>
          </a:xfrm>
          <a:prstGeom prst="rect">
            <a:avLst/>
          </a:prstGeom>
        </p:spPr>
      </p:pic>
    </p:spTree>
    <p:extLst>
      <p:ext uri="{BB962C8B-B14F-4D97-AF65-F5344CB8AC3E}">
        <p14:creationId xmlns:p14="http://schemas.microsoft.com/office/powerpoint/2010/main" val="3506772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sp>
        <p:nvSpPr>
          <p:cNvPr id="10" name="Rectángulo 9"/>
          <p:cNvSpPr/>
          <p:nvPr/>
        </p:nvSpPr>
        <p:spPr>
          <a:xfrm>
            <a:off x="5385213" y="1205687"/>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grpSp>
        <p:nvGrpSpPr>
          <p:cNvPr id="5" name="Grupo 4"/>
          <p:cNvGrpSpPr/>
          <p:nvPr/>
        </p:nvGrpSpPr>
        <p:grpSpPr>
          <a:xfrm>
            <a:off x="5275625" y="3281358"/>
            <a:ext cx="536448" cy="584775"/>
            <a:chOff x="7681113" y="3534213"/>
            <a:chExt cx="536448" cy="584775"/>
          </a:xfrm>
        </p:grpSpPr>
        <p:sp>
          <p:nvSpPr>
            <p:cNvPr id="14" name="Elipse 13"/>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3" name="Rectángulo 2"/>
          <p:cNvSpPr/>
          <p:nvPr/>
        </p:nvSpPr>
        <p:spPr>
          <a:xfrm>
            <a:off x="5812073" y="3410223"/>
            <a:ext cx="890950" cy="307777"/>
          </a:xfrm>
          <a:prstGeom prst="rect">
            <a:avLst/>
          </a:prstGeom>
        </p:spPr>
        <p:txBody>
          <a:bodyPr wrap="none">
            <a:spAutoFit/>
          </a:bodyPr>
          <a:lstStyle/>
          <a:p>
            <a:r>
              <a:rPr lang="es-CO" sz="1400" dirty="0">
                <a:cs typeface="Helvetica" panose="020B0604020202020204" pitchFamily="34" charset="0"/>
              </a:rPr>
              <a:t>Comenta.</a:t>
            </a:r>
          </a:p>
        </p:txBody>
      </p:sp>
    </p:spTree>
    <p:extLst>
      <p:ext uri="{BB962C8B-B14F-4D97-AF65-F5344CB8AC3E}">
        <p14:creationId xmlns:p14="http://schemas.microsoft.com/office/powerpoint/2010/main" val="3680296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Imprimir</a:t>
            </a:r>
          </a:p>
        </p:txBody>
      </p:sp>
      <p:sp>
        <p:nvSpPr>
          <p:cNvPr id="6" name="CuadroTexto 5"/>
          <p:cNvSpPr txBox="1"/>
          <p:nvPr/>
        </p:nvSpPr>
        <p:spPr>
          <a:xfrm>
            <a:off x="1352858" y="1837824"/>
            <a:ext cx="3413833" cy="2487155"/>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La sección imprimir nos permite ajustar los parámetros para imprimir el conjunto de datos o vista.</a:t>
            </a:r>
          </a:p>
        </p:txBody>
      </p:sp>
      <p:pic>
        <p:nvPicPr>
          <p:cNvPr id="3" name="Imagen 2"/>
          <p:cNvPicPr>
            <a:picLocks noChangeAspect="1"/>
          </p:cNvPicPr>
          <p:nvPr/>
        </p:nvPicPr>
        <p:blipFill>
          <a:blip r:embed="rId3"/>
          <a:stretch>
            <a:fillRect/>
          </a:stretch>
        </p:blipFill>
        <p:spPr>
          <a:xfrm>
            <a:off x="5430978" y="1371113"/>
            <a:ext cx="2449301" cy="3420575"/>
          </a:xfrm>
          <a:prstGeom prst="rect">
            <a:avLst/>
          </a:prstGeom>
        </p:spPr>
      </p:pic>
    </p:spTree>
    <p:extLst>
      <p:ext uri="{BB962C8B-B14F-4D97-AF65-F5344CB8AC3E}">
        <p14:creationId xmlns:p14="http://schemas.microsoft.com/office/powerpoint/2010/main" val="2626662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Panel de Visualizar</a:t>
            </a:r>
            <a:endParaRPr lang="es-ES_tradnl" sz="3600" dirty="0">
              <a:solidFill>
                <a:schemeClr val="bg1"/>
              </a:solidFill>
              <a:latin typeface="Bebas Neue" panose="020B0606020202050201"/>
              <a:ea typeface="Bebas Neue" charset="0"/>
              <a:cs typeface="Bebas Neue" charset="0"/>
            </a:endParaRPr>
          </a:p>
        </p:txBody>
      </p:sp>
      <p:sp>
        <p:nvSpPr>
          <p:cNvPr id="22" name="Rectángulo 21"/>
          <p:cNvSpPr/>
          <p:nvPr/>
        </p:nvSpPr>
        <p:spPr>
          <a:xfrm>
            <a:off x="1653103" y="909450"/>
            <a:ext cx="6227176" cy="461665"/>
          </a:xfrm>
          <a:prstGeom prst="rect">
            <a:avLst/>
          </a:prstGeom>
          <a:noFill/>
        </p:spPr>
        <p:txBody>
          <a:bodyPr wrap="square" rtlCol="0">
            <a:spAutoFit/>
          </a:bodyPr>
          <a:lstStyle/>
          <a:p>
            <a:pPr algn="ctr"/>
            <a:r>
              <a:rPr lang="es-ES" sz="2400" dirty="0">
                <a:solidFill>
                  <a:srgbClr val="7030A0"/>
                </a:solidFill>
                <a:cs typeface="Helvetica" panose="020B0604020202020204" pitchFamily="34" charset="0"/>
              </a:rPr>
              <a:t>Descargar</a:t>
            </a:r>
          </a:p>
        </p:txBody>
      </p:sp>
      <p:sp>
        <p:nvSpPr>
          <p:cNvPr id="6" name="CuadroTexto 5"/>
          <p:cNvSpPr txBox="1"/>
          <p:nvPr/>
        </p:nvSpPr>
        <p:spPr>
          <a:xfrm>
            <a:off x="1352858" y="1837824"/>
            <a:ext cx="3413833" cy="2487155"/>
          </a:xfrm>
          <a:prstGeom prst="rect">
            <a:avLst/>
          </a:prstGeom>
          <a:solidFill>
            <a:schemeClr val="bg2">
              <a:lumMod val="75000"/>
              <a:alpha val="4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_tradnl"/>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sz="1800" dirty="0">
                <a:solidFill>
                  <a:schemeClr val="tx1">
                    <a:lumMod val="75000"/>
                    <a:lumOff val="25000"/>
                  </a:schemeClr>
                </a:solidFill>
              </a:rPr>
              <a:t>El apartado descargar nos permite guardar una copia del conjunto de datos o vista en nuestro equipo en cualquiera de los formatos disponibles en cada caso. </a:t>
            </a:r>
          </a:p>
        </p:txBody>
      </p:sp>
      <p:pic>
        <p:nvPicPr>
          <p:cNvPr id="2" name="Imagen 1"/>
          <p:cNvPicPr>
            <a:picLocks noChangeAspect="1"/>
          </p:cNvPicPr>
          <p:nvPr/>
        </p:nvPicPr>
        <p:blipFill>
          <a:blip r:embed="rId3"/>
          <a:stretch>
            <a:fillRect/>
          </a:stretch>
        </p:blipFill>
        <p:spPr>
          <a:xfrm>
            <a:off x="5222996" y="1685988"/>
            <a:ext cx="2847975" cy="2790825"/>
          </a:xfrm>
          <a:prstGeom prst="rect">
            <a:avLst/>
          </a:prstGeom>
        </p:spPr>
      </p:pic>
    </p:spTree>
    <p:extLst>
      <p:ext uri="{BB962C8B-B14F-4D97-AF65-F5344CB8AC3E}">
        <p14:creationId xmlns:p14="http://schemas.microsoft.com/office/powerpoint/2010/main" val="40201923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Creación de Conjuntos de Datos</a:t>
            </a:r>
            <a:endParaRPr lang="es-ES_tradnl" sz="3600" dirty="0">
              <a:solidFill>
                <a:schemeClr val="bg1"/>
              </a:solidFill>
              <a:latin typeface="Bebas Neue" panose="020B0606020202050201"/>
              <a:ea typeface="Bebas Neue" charset="0"/>
              <a:cs typeface="Bebas Neue" charset="0"/>
            </a:endParaRPr>
          </a:p>
        </p:txBody>
      </p:sp>
      <p:pic>
        <p:nvPicPr>
          <p:cNvPr id="7" name="Imagen 2"/>
          <p:cNvPicPr>
            <a:picLocks noChangeAspect="1"/>
          </p:cNvPicPr>
          <p:nvPr/>
        </p:nvPicPr>
        <p:blipFill rotWithShape="1">
          <a:blip r:embed="rId3" cstate="print">
            <a:extLst>
              <a:ext uri="{28A0092B-C50C-407E-A947-70E740481C1C}">
                <a14:useLocalDpi xmlns:a14="http://schemas.microsoft.com/office/drawing/2010/main" val="0"/>
              </a:ext>
            </a:extLst>
          </a:blip>
          <a:srcRect l="17893"/>
          <a:stretch/>
        </p:blipFill>
        <p:spPr>
          <a:xfrm>
            <a:off x="0" y="793213"/>
            <a:ext cx="3448280" cy="4179381"/>
          </a:xfrm>
          <a:prstGeom prst="rect">
            <a:avLst/>
          </a:prstGeom>
        </p:spPr>
      </p:pic>
      <p:sp>
        <p:nvSpPr>
          <p:cNvPr id="10" name="Rectángulo 9"/>
          <p:cNvSpPr/>
          <p:nvPr/>
        </p:nvSpPr>
        <p:spPr>
          <a:xfrm>
            <a:off x="5385213" y="1205687"/>
            <a:ext cx="1999265" cy="923330"/>
          </a:xfrm>
          <a:prstGeom prst="rect">
            <a:avLst/>
          </a:prstGeom>
          <a:noFill/>
        </p:spPr>
        <p:txBody>
          <a:bodyPr wrap="none" lIns="91440" tIns="45720" rIns="91440" bIns="45720">
            <a:spAutoFit/>
          </a:bodyPr>
          <a:lstStyle/>
          <a:p>
            <a:pPr algn="ctr"/>
            <a:r>
              <a:rPr lang="es-ES" sz="5400" b="0" cap="none" spc="0" dirty="0">
                <a:ln w="0"/>
                <a:solidFill>
                  <a:srgbClr val="62296B"/>
                </a:solidFill>
                <a:effectLst>
                  <a:reflection blurRad="6350" stA="53000" endA="300" endPos="35500" dir="5400000" sy="-90000" algn="bl" rotWithShape="0"/>
                </a:effectLst>
              </a:rPr>
              <a:t>DEMO</a:t>
            </a:r>
          </a:p>
        </p:txBody>
      </p:sp>
      <p:grpSp>
        <p:nvGrpSpPr>
          <p:cNvPr id="5" name="Grupo 4"/>
          <p:cNvGrpSpPr/>
          <p:nvPr/>
        </p:nvGrpSpPr>
        <p:grpSpPr>
          <a:xfrm>
            <a:off x="5275625" y="3281358"/>
            <a:ext cx="536448" cy="584775"/>
            <a:chOff x="7681113" y="3534213"/>
            <a:chExt cx="536448" cy="584775"/>
          </a:xfrm>
        </p:grpSpPr>
        <p:sp>
          <p:nvSpPr>
            <p:cNvPr id="14" name="Elipse 13"/>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1</a:t>
              </a:r>
            </a:p>
          </p:txBody>
        </p:sp>
      </p:grpSp>
      <p:sp>
        <p:nvSpPr>
          <p:cNvPr id="3" name="Rectángulo 2"/>
          <p:cNvSpPr/>
          <p:nvPr/>
        </p:nvSpPr>
        <p:spPr>
          <a:xfrm>
            <a:off x="5812073" y="3410223"/>
            <a:ext cx="933589" cy="307777"/>
          </a:xfrm>
          <a:prstGeom prst="rect">
            <a:avLst/>
          </a:prstGeom>
        </p:spPr>
        <p:txBody>
          <a:bodyPr wrap="none">
            <a:spAutoFit/>
          </a:bodyPr>
          <a:lstStyle/>
          <a:p>
            <a:r>
              <a:rPr lang="es-CO" sz="1400" dirty="0">
                <a:cs typeface="Helvetica" panose="020B0604020202020204" pitchFamily="34" charset="0"/>
              </a:rPr>
              <a:t>Descargar.</a:t>
            </a:r>
          </a:p>
        </p:txBody>
      </p:sp>
      <p:sp>
        <p:nvSpPr>
          <p:cNvPr id="9" name="Rectángulo 8"/>
          <p:cNvSpPr/>
          <p:nvPr/>
        </p:nvSpPr>
        <p:spPr>
          <a:xfrm>
            <a:off x="5840587" y="4180804"/>
            <a:ext cx="955390" cy="307777"/>
          </a:xfrm>
          <a:prstGeom prst="rect">
            <a:avLst/>
          </a:prstGeom>
        </p:spPr>
        <p:txBody>
          <a:bodyPr wrap="none">
            <a:spAutoFit/>
          </a:bodyPr>
          <a:lstStyle/>
          <a:p>
            <a:r>
              <a:rPr lang="es-CO" sz="1400" dirty="0">
                <a:cs typeface="Helvetica" panose="020B0604020202020204" pitchFamily="34" charset="0"/>
              </a:rPr>
              <a:t>Comparte.</a:t>
            </a:r>
          </a:p>
        </p:txBody>
      </p:sp>
      <p:grpSp>
        <p:nvGrpSpPr>
          <p:cNvPr id="11" name="Grupo 10"/>
          <p:cNvGrpSpPr/>
          <p:nvPr/>
        </p:nvGrpSpPr>
        <p:grpSpPr>
          <a:xfrm>
            <a:off x="5275625" y="4044417"/>
            <a:ext cx="536448" cy="584775"/>
            <a:chOff x="7681113" y="3534213"/>
            <a:chExt cx="536448" cy="584775"/>
          </a:xfrm>
        </p:grpSpPr>
        <p:sp>
          <p:nvSpPr>
            <p:cNvPr id="12" name="Elipse 11"/>
            <p:cNvSpPr/>
            <p:nvPr/>
          </p:nvSpPr>
          <p:spPr>
            <a:xfrm>
              <a:off x="7681113" y="3579949"/>
              <a:ext cx="536448" cy="489081"/>
            </a:xfrm>
            <a:prstGeom prst="ellipse">
              <a:avLst/>
            </a:prstGeom>
            <a:solidFill>
              <a:srgbClr val="9E599C"/>
            </a:solidFill>
            <a:ln>
              <a:solidFill>
                <a:srgbClr val="6229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CuadroTexto 12"/>
            <p:cNvSpPr txBox="1"/>
            <p:nvPr/>
          </p:nvSpPr>
          <p:spPr>
            <a:xfrm>
              <a:off x="7767066" y="3534213"/>
              <a:ext cx="393056" cy="584775"/>
            </a:xfrm>
            <a:prstGeom prst="rect">
              <a:avLst/>
            </a:prstGeom>
            <a:noFill/>
          </p:spPr>
          <p:txBody>
            <a:bodyPr wrap="none" rtlCol="0">
              <a:spAutoFit/>
            </a:bodyPr>
            <a:lstStyle/>
            <a:p>
              <a:r>
                <a:rPr lang="es-CO" sz="3200" b="1" dirty="0">
                  <a:solidFill>
                    <a:schemeClr val="bg1"/>
                  </a:solidFill>
                </a:rPr>
                <a:t>2</a:t>
              </a:r>
            </a:p>
          </p:txBody>
        </p:sp>
      </p:grpSp>
    </p:spTree>
    <p:extLst>
      <p:ext uri="{BB962C8B-B14F-4D97-AF65-F5344CB8AC3E}">
        <p14:creationId xmlns:p14="http://schemas.microsoft.com/office/powerpoint/2010/main" val="1796682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3458" y="4630994"/>
            <a:ext cx="9866671" cy="14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27"/>
          <p:cNvSpPr>
            <a:spLocks noGrp="1"/>
          </p:cNvSpPr>
          <p:nvPr>
            <p:ph type="title"/>
          </p:nvPr>
        </p:nvSpPr>
        <p:spPr>
          <a:xfrm>
            <a:off x="3237821" y="1502140"/>
            <a:ext cx="5517601" cy="2081118"/>
          </a:xfrm>
        </p:spPr>
        <p:txBody>
          <a:bodyPr vert="horz" lIns="0" tIns="34290" rIns="68580" bIns="34290" rtlCol="0" anchor="t">
            <a:noAutofit/>
          </a:bodyPr>
          <a:lstStyle/>
          <a:p>
            <a:r>
              <a:rPr lang="es-MX" sz="4800" b="1" dirty="0">
                <a:solidFill>
                  <a:schemeClr val="bg1"/>
                </a:solidFill>
                <a:latin typeface="Bebas Neue" panose="020B0606020202050201"/>
                <a:ea typeface="Bebas Neue" charset="0"/>
                <a:cs typeface="Bebas Neue" charset="0"/>
              </a:rPr>
              <a:t>Comenta y Comparte</a:t>
            </a:r>
          </a:p>
        </p:txBody>
      </p:sp>
      <p:cxnSp>
        <p:nvCxnSpPr>
          <p:cNvPr id="7" name="Conector recto 6"/>
          <p:cNvCxnSpPr/>
          <p:nvPr/>
        </p:nvCxnSpPr>
        <p:spPr>
          <a:xfrm>
            <a:off x="3105298" y="133115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3"/>
          <a:stretch>
            <a:fillRect/>
          </a:stretch>
        </p:blipFill>
        <p:spPr>
          <a:xfrm>
            <a:off x="838348" y="1166885"/>
            <a:ext cx="2200275" cy="2571750"/>
          </a:xfrm>
          <a:prstGeom prst="rect">
            <a:avLst/>
          </a:prstGeom>
        </p:spPr>
      </p:pic>
    </p:spTree>
    <p:extLst>
      <p:ext uri="{BB962C8B-B14F-4D97-AF65-F5344CB8AC3E}">
        <p14:creationId xmlns:p14="http://schemas.microsoft.com/office/powerpoint/2010/main" val="3162869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¿Cómo te ayudamos?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2" name="Imagen 1"/>
          <p:cNvPicPr>
            <a:picLocks noChangeAspect="1"/>
          </p:cNvPicPr>
          <p:nvPr/>
        </p:nvPicPr>
        <p:blipFill>
          <a:blip r:embed="rId3"/>
          <a:stretch>
            <a:fillRect/>
          </a:stretch>
        </p:blipFill>
        <p:spPr>
          <a:xfrm>
            <a:off x="1289268" y="923465"/>
            <a:ext cx="2952750" cy="3800475"/>
          </a:xfrm>
          <a:prstGeom prst="rect">
            <a:avLst/>
          </a:prstGeom>
        </p:spPr>
      </p:pic>
      <p:pic>
        <p:nvPicPr>
          <p:cNvPr id="3" name="Imagen 2"/>
          <p:cNvPicPr>
            <a:picLocks noChangeAspect="1"/>
          </p:cNvPicPr>
          <p:nvPr/>
        </p:nvPicPr>
        <p:blipFill>
          <a:blip r:embed="rId4"/>
          <a:stretch>
            <a:fillRect/>
          </a:stretch>
        </p:blipFill>
        <p:spPr>
          <a:xfrm>
            <a:off x="4762500" y="918975"/>
            <a:ext cx="2971800" cy="3838575"/>
          </a:xfrm>
          <a:prstGeom prst="rect">
            <a:avLst/>
          </a:prstGeom>
        </p:spPr>
      </p:pic>
    </p:spTree>
    <p:extLst>
      <p:ext uri="{BB962C8B-B14F-4D97-AF65-F5344CB8AC3E}">
        <p14:creationId xmlns:p14="http://schemas.microsoft.com/office/powerpoint/2010/main" val="308530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32122" y="0"/>
            <a:ext cx="7093914" cy="1200329"/>
          </a:xfrm>
          <a:prstGeom prst="rect">
            <a:avLst/>
          </a:prstGeom>
          <a:noFill/>
        </p:spPr>
        <p:txBody>
          <a:bodyPr wrap="square" rtlCol="0">
            <a:spAutoFit/>
          </a:bodyPr>
          <a:lstStyle/>
          <a:p>
            <a:r>
              <a:rPr lang="es-ES" sz="3600" dirty="0">
                <a:solidFill>
                  <a:schemeClr val="bg1"/>
                </a:solidFill>
                <a:latin typeface="Bebas Neue" charset="0"/>
                <a:ea typeface="Bebas Neue" charset="0"/>
                <a:cs typeface="Bebas Neue" charset="0"/>
              </a:rPr>
              <a:t>¿Qué son los Datos Abiertos?</a:t>
            </a:r>
          </a:p>
          <a:p>
            <a:endParaRPr lang="es-ES_tradnl" sz="3600" dirty="0">
              <a:solidFill>
                <a:schemeClr val="bg1"/>
              </a:solidFill>
              <a:latin typeface="Bebas Neue" charset="0"/>
              <a:ea typeface="Bebas Neue" charset="0"/>
              <a:cs typeface="Bebas Neue"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737" y="757328"/>
            <a:ext cx="10241082" cy="4571911"/>
          </a:xfrm>
          <a:prstGeom prst="rect">
            <a:avLst/>
          </a:prstGeom>
        </p:spPr>
      </p:pic>
    </p:spTree>
    <p:extLst>
      <p:ext uri="{BB962C8B-B14F-4D97-AF65-F5344CB8AC3E}">
        <p14:creationId xmlns:p14="http://schemas.microsoft.com/office/powerpoint/2010/main" val="583569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¿Cómo te ayudamos?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3" name="Imagen 2"/>
          <p:cNvPicPr>
            <a:picLocks noChangeAspect="1"/>
          </p:cNvPicPr>
          <p:nvPr/>
        </p:nvPicPr>
        <p:blipFill>
          <a:blip r:embed="rId3"/>
          <a:stretch>
            <a:fillRect/>
          </a:stretch>
        </p:blipFill>
        <p:spPr>
          <a:xfrm>
            <a:off x="1261288" y="1016847"/>
            <a:ext cx="6771542" cy="371890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55891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0038" y="200028"/>
            <a:ext cx="7580241" cy="487698"/>
          </a:xfrm>
          <a:prstGeom prst="rect">
            <a:avLst/>
          </a:prstGeom>
          <a:noFill/>
        </p:spPr>
        <p:txBody>
          <a:bodyPr wrap="square" rtlCol="0">
            <a:spAutoFit/>
          </a:bodyPr>
          <a:lstStyle/>
          <a:p>
            <a:pPr>
              <a:lnSpc>
                <a:spcPct val="70000"/>
              </a:lnSpc>
            </a:pPr>
            <a:r>
              <a:rPr lang="es-MX" sz="3600" b="1" dirty="0">
                <a:solidFill>
                  <a:schemeClr val="bg1"/>
                </a:solidFill>
                <a:latin typeface="Bebas Neue" panose="020B0606020202050201"/>
                <a:ea typeface="Bebas Neue" charset="0"/>
                <a:cs typeface="Bebas Neue" charset="0"/>
              </a:rPr>
              <a:t>Preguntas</a:t>
            </a:r>
            <a:endParaRPr lang="es-ES_tradnl" sz="3600" dirty="0">
              <a:solidFill>
                <a:schemeClr val="bg1"/>
              </a:solidFill>
              <a:latin typeface="Bebas Neue" panose="020B0606020202050201"/>
              <a:ea typeface="Bebas Neue" charset="0"/>
              <a:cs typeface="Bebas Neue" charset="0"/>
            </a:endParaRPr>
          </a:p>
        </p:txBody>
      </p:sp>
      <p:sp>
        <p:nvSpPr>
          <p:cNvPr id="8" name="CuadroTexto 7"/>
          <p:cNvSpPr txBox="1"/>
          <p:nvPr/>
        </p:nvSpPr>
        <p:spPr>
          <a:xfrm>
            <a:off x="8032830" y="1817225"/>
            <a:ext cx="184731" cy="308418"/>
          </a:xfrm>
          <a:prstGeom prst="rect">
            <a:avLst/>
          </a:prstGeom>
          <a:noFill/>
        </p:spPr>
        <p:txBody>
          <a:bodyPr wrap="none" rtlCol="0">
            <a:spAutoFit/>
          </a:bodyPr>
          <a:lstStyle/>
          <a:p>
            <a:endParaRPr lang="es-ES_tradnl"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950" y="930946"/>
            <a:ext cx="3287036" cy="4045093"/>
          </a:xfrm>
          <a:prstGeom prst="rect">
            <a:avLst/>
          </a:prstGeom>
        </p:spPr>
      </p:pic>
    </p:spTree>
    <p:extLst>
      <p:ext uri="{BB962C8B-B14F-4D97-AF65-F5344CB8AC3E}">
        <p14:creationId xmlns:p14="http://schemas.microsoft.com/office/powerpoint/2010/main" val="40683338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1045883"/>
            <a:ext cx="9144000" cy="361734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CuadroTexto 4"/>
          <p:cNvSpPr txBox="1"/>
          <p:nvPr/>
        </p:nvSpPr>
        <p:spPr>
          <a:xfrm>
            <a:off x="3064295" y="4184753"/>
            <a:ext cx="3015409" cy="400110"/>
          </a:xfrm>
          <a:prstGeom prst="rect">
            <a:avLst/>
          </a:prstGeom>
          <a:noFill/>
        </p:spPr>
        <p:txBody>
          <a:bodyPr wrap="square" rtlCol="0">
            <a:spAutoFit/>
          </a:bodyPr>
          <a:lstStyle/>
          <a:p>
            <a:r>
              <a:rPr lang="es-ES" sz="2000" b="1">
                <a:solidFill>
                  <a:srgbClr val="FFFFFF"/>
                </a:solidFill>
                <a:latin typeface="Helvetica"/>
                <a:cs typeface="Helvetica"/>
              </a:rPr>
              <a:t>Cleon@mintic.gov.co</a:t>
            </a:r>
            <a:endParaRPr lang="es-ES" sz="2000" b="1" dirty="0">
              <a:solidFill>
                <a:srgbClr val="FFFFFF"/>
              </a:solidFill>
              <a:latin typeface="Helvetica"/>
              <a:cs typeface="Helvetica"/>
            </a:endParaRPr>
          </a:p>
        </p:txBody>
      </p:sp>
      <p:pic>
        <p:nvPicPr>
          <p:cNvPr id="14" name="Imagen 13" descr="compu superio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1204293" y="18676"/>
            <a:ext cx="6278727" cy="3024592"/>
          </a:xfrm>
          <a:prstGeom prst="rect">
            <a:avLst/>
          </a:prstGeom>
        </p:spPr>
      </p:pic>
      <p:sp>
        <p:nvSpPr>
          <p:cNvPr id="2" name="CuadroTexto 1"/>
          <p:cNvSpPr txBox="1"/>
          <p:nvPr/>
        </p:nvSpPr>
        <p:spPr>
          <a:xfrm>
            <a:off x="3733301" y="1961072"/>
            <a:ext cx="4343400" cy="1323439"/>
          </a:xfrm>
          <a:prstGeom prst="rect">
            <a:avLst/>
          </a:prstGeom>
          <a:noFill/>
        </p:spPr>
        <p:txBody>
          <a:bodyPr wrap="square" rtlCol="0">
            <a:spAutoFit/>
          </a:bodyPr>
          <a:lstStyle/>
          <a:p>
            <a:pPr lvl="0"/>
            <a:r>
              <a:rPr lang="es-ES_tradnl" sz="6600" b="1" dirty="0">
                <a:solidFill>
                  <a:schemeClr val="bg1"/>
                </a:solidFill>
                <a:latin typeface="Helvetica"/>
                <a:cs typeface="Helvetica"/>
              </a:rPr>
              <a:t>¡Gracias!</a:t>
            </a:r>
          </a:p>
          <a:p>
            <a:endParaRPr lang="es-ES" sz="1200" dirty="0">
              <a:solidFill>
                <a:schemeClr val="bg1"/>
              </a:solidFill>
            </a:endParaRPr>
          </a:p>
        </p:txBody>
      </p:sp>
      <p:pic>
        <p:nvPicPr>
          <p:cNvPr id="4" name="Imagen 3" descr="pres_comcont_mar28_grafplazos-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63223"/>
            <a:ext cx="9144000" cy="1051775"/>
          </a:xfrm>
          <a:prstGeom prst="rect">
            <a:avLst/>
          </a:prstGeom>
        </p:spPr>
      </p:pic>
      <p:sp>
        <p:nvSpPr>
          <p:cNvPr id="7" name="CuadroTexto 6"/>
          <p:cNvSpPr txBox="1"/>
          <p:nvPr/>
        </p:nvSpPr>
        <p:spPr>
          <a:xfrm>
            <a:off x="2924896" y="3153061"/>
            <a:ext cx="4501836" cy="1231747"/>
          </a:xfrm>
          <a:prstGeom prst="rect">
            <a:avLst/>
          </a:prstGeom>
          <a:noFill/>
        </p:spPr>
        <p:txBody>
          <a:bodyPr wrap="square" rtlCol="0">
            <a:spAutoFit/>
          </a:bodyPr>
          <a:lstStyle/>
          <a:p>
            <a:pPr lvl="0" algn="r"/>
            <a:r>
              <a:rPr lang="es-ES_tradnl" sz="2000" b="1" dirty="0">
                <a:solidFill>
                  <a:srgbClr val="FFFFFF"/>
                </a:solidFill>
                <a:latin typeface="Helvetica"/>
                <a:cs typeface="Helvetica"/>
              </a:rPr>
              <a:t>Estamos construyendo el Gobierno más eficiente y transparente con el uso de las TIC</a:t>
            </a:r>
          </a:p>
          <a:p>
            <a:pPr algn="r"/>
            <a:endParaRPr lang="es-ES" b="1" dirty="0">
              <a:solidFill>
                <a:srgbClr val="FFFFFF"/>
              </a:solidFill>
            </a:endParaRPr>
          </a:p>
        </p:txBody>
      </p:sp>
    </p:spTree>
    <p:extLst>
      <p:ext uri="{BB962C8B-B14F-4D97-AF65-F5344CB8AC3E}">
        <p14:creationId xmlns:p14="http://schemas.microsoft.com/office/powerpoint/2010/main" val="3138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p:cNvGraphicFramePr/>
          <p:nvPr>
            <p:extLst/>
          </p:nvPr>
        </p:nvGraphicFramePr>
        <p:xfrm>
          <a:off x="4322875" y="1474718"/>
          <a:ext cx="4433392" cy="304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332121" y="0"/>
            <a:ext cx="8536107" cy="1200329"/>
          </a:xfrm>
          <a:prstGeom prst="rect">
            <a:avLst/>
          </a:prstGeom>
          <a:noFill/>
        </p:spPr>
        <p:txBody>
          <a:bodyPr wrap="square" rtlCol="0">
            <a:spAutoFit/>
          </a:bodyPr>
          <a:lstStyle/>
          <a:p>
            <a:r>
              <a:rPr lang="es-ES" sz="3600" dirty="0">
                <a:solidFill>
                  <a:schemeClr val="bg1"/>
                </a:solidFill>
                <a:latin typeface="Bebas Neue" charset="0"/>
                <a:ea typeface="Bebas Neue" charset="0"/>
                <a:cs typeface="Bebas Neue" charset="0"/>
              </a:rPr>
              <a:t>Características de los Datos Abiertos </a:t>
            </a:r>
          </a:p>
          <a:p>
            <a:endParaRPr lang="es-ES_tradnl" sz="3600" dirty="0">
              <a:solidFill>
                <a:schemeClr val="bg1"/>
              </a:solidFill>
              <a:latin typeface="Bebas Neue" charset="0"/>
              <a:ea typeface="Bebas Neue" charset="0"/>
              <a:cs typeface="Bebas Neue" charset="0"/>
            </a:endParaRPr>
          </a:p>
        </p:txBody>
      </p:sp>
      <p:sp>
        <p:nvSpPr>
          <p:cNvPr id="10" name="CuadroTexto 9"/>
          <p:cNvSpPr txBox="1"/>
          <p:nvPr/>
        </p:nvSpPr>
        <p:spPr>
          <a:xfrm>
            <a:off x="1560118" y="2345433"/>
            <a:ext cx="2469136" cy="1200329"/>
          </a:xfrm>
          <a:prstGeom prst="rect">
            <a:avLst/>
          </a:prstGeom>
          <a:noFill/>
        </p:spPr>
        <p:txBody>
          <a:bodyPr wrap="square" rtlCol="0">
            <a:spAutoFit/>
          </a:bodyPr>
          <a:lstStyle/>
          <a:p>
            <a:r>
              <a:rPr lang="es-ES" sz="2400" b="1" dirty="0">
                <a:solidFill>
                  <a:srgbClr val="941651"/>
                </a:solidFill>
              </a:rPr>
              <a:t>Todos los datos públicos deben estar disponibles</a:t>
            </a:r>
            <a:endParaRPr lang="es-CO" sz="2400" b="1" dirty="0">
              <a:solidFill>
                <a:srgbClr val="941651"/>
              </a:solidFill>
            </a:endParaRPr>
          </a:p>
        </p:txBody>
      </p:sp>
      <p:sp>
        <p:nvSpPr>
          <p:cNvPr id="11" name="Rectángulo 10"/>
          <p:cNvSpPr/>
          <p:nvPr/>
        </p:nvSpPr>
        <p:spPr>
          <a:xfrm>
            <a:off x="1502061" y="2100577"/>
            <a:ext cx="2585250" cy="2308324"/>
          </a:xfrm>
          <a:prstGeom prst="rect">
            <a:avLst/>
          </a:prstGeom>
          <a:solidFill>
            <a:schemeClr val="bg1">
              <a:lumMod val="95000"/>
            </a:schemeClr>
          </a:solidFill>
        </p:spPr>
        <p:txBody>
          <a:bodyPr wrap="square">
            <a:spAutoFit/>
          </a:bodyPr>
          <a:lstStyle/>
          <a:p>
            <a:r>
              <a:rPr lang="es-ES" sz="2400" b="1" dirty="0">
                <a:solidFill>
                  <a:srgbClr val="941651"/>
                </a:solidFill>
              </a:rPr>
              <a:t>Los datos deben ser recolectados en la fuente de origen, con el nivel de granularidad más alto posible</a:t>
            </a:r>
            <a:endParaRPr lang="es-CO" sz="2400" b="1" dirty="0">
              <a:solidFill>
                <a:srgbClr val="941651"/>
              </a:solidFill>
            </a:endParaRPr>
          </a:p>
        </p:txBody>
      </p:sp>
      <p:sp>
        <p:nvSpPr>
          <p:cNvPr id="12" name="Rectángulo 11"/>
          <p:cNvSpPr/>
          <p:nvPr/>
        </p:nvSpPr>
        <p:spPr>
          <a:xfrm>
            <a:off x="1502061" y="2054410"/>
            <a:ext cx="2585250" cy="2308324"/>
          </a:xfrm>
          <a:prstGeom prst="rect">
            <a:avLst/>
          </a:prstGeom>
          <a:solidFill>
            <a:schemeClr val="bg1">
              <a:lumMod val="95000"/>
            </a:schemeClr>
          </a:solidFill>
        </p:spPr>
        <p:txBody>
          <a:bodyPr wrap="square">
            <a:spAutoFit/>
          </a:bodyPr>
          <a:lstStyle/>
          <a:p>
            <a:r>
              <a:rPr lang="es-ES" sz="2400" b="1" dirty="0">
                <a:solidFill>
                  <a:srgbClr val="941651"/>
                </a:solidFill>
              </a:rPr>
              <a:t>Los datos deben estar disponibles tan rápido como sea necesario </a:t>
            </a:r>
          </a:p>
          <a:p>
            <a:endParaRPr lang="es-ES" sz="2400" b="1" dirty="0">
              <a:solidFill>
                <a:srgbClr val="941651"/>
              </a:solidFill>
            </a:endParaRPr>
          </a:p>
          <a:p>
            <a:endParaRPr lang="es-CO" sz="2400" b="1" dirty="0">
              <a:solidFill>
                <a:srgbClr val="941651"/>
              </a:solidFill>
            </a:endParaRPr>
          </a:p>
        </p:txBody>
      </p:sp>
      <p:sp>
        <p:nvSpPr>
          <p:cNvPr id="13" name="Rectángulo 12"/>
          <p:cNvSpPr/>
          <p:nvPr/>
        </p:nvSpPr>
        <p:spPr>
          <a:xfrm>
            <a:off x="1380397" y="2034055"/>
            <a:ext cx="2648857" cy="2308324"/>
          </a:xfrm>
          <a:prstGeom prst="rect">
            <a:avLst/>
          </a:prstGeom>
          <a:solidFill>
            <a:schemeClr val="bg1">
              <a:lumMod val="95000"/>
            </a:schemeClr>
          </a:solidFill>
        </p:spPr>
        <p:txBody>
          <a:bodyPr wrap="square">
            <a:spAutoFit/>
          </a:bodyPr>
          <a:lstStyle/>
          <a:p>
            <a:r>
              <a:rPr lang="es-ES" sz="2400" b="1" dirty="0">
                <a:solidFill>
                  <a:srgbClr val="941651"/>
                </a:solidFill>
              </a:rPr>
              <a:t>Los datos deben estar estructurados razonablemente para permitir un procesamiento automático</a:t>
            </a:r>
            <a:endParaRPr lang="es-CO" sz="2400" b="1" dirty="0">
              <a:solidFill>
                <a:srgbClr val="941651"/>
              </a:solidFill>
            </a:endParaRPr>
          </a:p>
        </p:txBody>
      </p:sp>
      <p:sp>
        <p:nvSpPr>
          <p:cNvPr id="14" name="Rectángulo 13"/>
          <p:cNvSpPr/>
          <p:nvPr/>
        </p:nvSpPr>
        <p:spPr>
          <a:xfrm>
            <a:off x="1327175" y="2008243"/>
            <a:ext cx="2848889" cy="2308324"/>
          </a:xfrm>
          <a:prstGeom prst="rect">
            <a:avLst/>
          </a:prstGeom>
          <a:solidFill>
            <a:schemeClr val="bg1">
              <a:lumMod val="95000"/>
            </a:schemeClr>
          </a:solidFill>
        </p:spPr>
        <p:txBody>
          <a:bodyPr wrap="square">
            <a:spAutoFit/>
          </a:bodyPr>
          <a:lstStyle/>
          <a:p>
            <a:r>
              <a:rPr lang="es-CO" sz="2400" b="1" dirty="0">
                <a:solidFill>
                  <a:srgbClr val="941651"/>
                </a:solidFill>
              </a:rPr>
              <a:t>Los datos deben estar disponibles para cualquiera persona, sin requerir un registro.</a:t>
            </a:r>
          </a:p>
          <a:p>
            <a:endParaRPr lang="es-CO" sz="2400" b="1" dirty="0">
              <a:solidFill>
                <a:srgbClr val="941651"/>
              </a:solidFill>
            </a:endParaRPr>
          </a:p>
        </p:txBody>
      </p:sp>
      <p:sp>
        <p:nvSpPr>
          <p:cNvPr id="15" name="Rectángulo 14"/>
          <p:cNvSpPr/>
          <p:nvPr/>
        </p:nvSpPr>
        <p:spPr>
          <a:xfrm>
            <a:off x="1196742" y="1915909"/>
            <a:ext cx="3109753" cy="2677656"/>
          </a:xfrm>
          <a:prstGeom prst="rect">
            <a:avLst/>
          </a:prstGeom>
          <a:solidFill>
            <a:schemeClr val="bg1">
              <a:lumMod val="95000"/>
            </a:schemeClr>
          </a:solidFill>
        </p:spPr>
        <p:txBody>
          <a:bodyPr wrap="square">
            <a:spAutoFit/>
          </a:bodyPr>
          <a:lstStyle/>
          <a:p>
            <a:r>
              <a:rPr lang="es-CO" sz="2400" b="1" dirty="0">
                <a:solidFill>
                  <a:srgbClr val="941651"/>
                </a:solidFill>
              </a:rPr>
              <a:t>Los datos deben estar disponibles en un formato sobre el cual ninguna entidad tiene un control exclusivo</a:t>
            </a:r>
          </a:p>
          <a:p>
            <a:endParaRPr lang="es-CO" sz="2400" b="1" dirty="0">
              <a:solidFill>
                <a:srgbClr val="941651"/>
              </a:solidFill>
            </a:endParaRPr>
          </a:p>
          <a:p>
            <a:endParaRPr lang="es-CO" sz="2400" b="1" dirty="0">
              <a:solidFill>
                <a:srgbClr val="941651"/>
              </a:solidFill>
            </a:endParaRPr>
          </a:p>
        </p:txBody>
      </p:sp>
    </p:spTree>
    <p:extLst>
      <p:ext uri="{BB962C8B-B14F-4D97-AF65-F5344CB8AC3E}">
        <p14:creationId xmlns:p14="http://schemas.microsoft.com/office/powerpoint/2010/main" val="73947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B5321B8-31B6-1B46-B35E-54D75EA3E41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8D26E1BE-CAB4-FE44-98C8-C90DA3F6D23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C00F056F-2796-5A46-AE56-72C0656EBBC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A05BEF1-666A-7F46-8D7D-2AFD86E84FE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2D2DEA34-E696-4340-BEDB-19432412390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1B58B316-400A-F44D-9BC6-66D10AFA7C6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53F94B3E-4CAE-424A-8152-191A1A8B9053}"/>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73C9D95B-614E-CD46-946F-3FCA696955D4}"/>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DF30043C-C544-4FA6-BFFC-6E3ED7FCF183}"/>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A2B6806B-09CC-A24E-A76D-11A350364CA8}"/>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41692268-2F78-4012-8E64-44458CC45E61}"/>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graphicEl>
                                              <a:dgm id="{874D6F4E-A7D7-EB45-8BBD-959D593F9BEB}"/>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
                                            <p:graphicEl>
                                              <a:dgm id="{9B478EBC-49FA-4B9B-AF6F-B6A89FB88E23}"/>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P spid="10" grpId="0" uiExpand="1"/>
      <p:bldP spid="11" grpId="0" uiExpand="1" animBg="1"/>
      <p:bldP spid="12" grpId="0" uiExpand="1" animBg="1"/>
      <p:bldP spid="13" grpId="0" uiExpand="1" animBg="1"/>
      <p:bldP spid="14" grpId="0" uiExpand="1"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00038" y="200028"/>
            <a:ext cx="5572125" cy="1034129"/>
          </a:xfrm>
          <a:prstGeom prst="rect">
            <a:avLst/>
          </a:prstGeom>
          <a:noFill/>
        </p:spPr>
        <p:txBody>
          <a:bodyPr wrap="square" rtlCol="0">
            <a:spAutoFit/>
          </a:bodyPr>
          <a:lstStyle/>
          <a:p>
            <a:pPr>
              <a:lnSpc>
                <a:spcPct val="70000"/>
              </a:lnSpc>
            </a:pPr>
            <a:r>
              <a:rPr lang="es-ES" sz="3600" dirty="0">
                <a:solidFill>
                  <a:schemeClr val="bg1"/>
                </a:solidFill>
                <a:latin typeface="Bebas Neue" charset="0"/>
                <a:ea typeface="Bebas Neue" charset="0"/>
                <a:cs typeface="Bebas Neue" charset="0"/>
              </a:rPr>
              <a:t>Ejemplo de Datos Abiertos </a:t>
            </a:r>
          </a:p>
          <a:p>
            <a:endParaRPr lang="es-ES_tradnl" sz="3600" dirty="0">
              <a:solidFill>
                <a:schemeClr val="bg1"/>
              </a:solidFill>
              <a:latin typeface="Bebas Neue" charset="0"/>
              <a:ea typeface="Bebas Neue" charset="0"/>
              <a:cs typeface="Bebas Neue" charset="0"/>
            </a:endParaRPr>
          </a:p>
        </p:txBody>
      </p:sp>
      <p:sp>
        <p:nvSpPr>
          <p:cNvPr id="6" name="CuadroTexto 5"/>
          <p:cNvSpPr txBox="1"/>
          <p:nvPr/>
        </p:nvSpPr>
        <p:spPr>
          <a:xfrm>
            <a:off x="300038" y="985840"/>
            <a:ext cx="7600950" cy="350865"/>
          </a:xfrm>
          <a:prstGeom prst="rect">
            <a:avLst/>
          </a:prstGeom>
          <a:noFill/>
        </p:spPr>
        <p:txBody>
          <a:bodyPr wrap="square" rtlCol="0">
            <a:spAutoFit/>
          </a:bodyPr>
          <a:lstStyle/>
          <a:p>
            <a:pPr>
              <a:lnSpc>
                <a:spcPct val="70000"/>
              </a:lnSpc>
            </a:pPr>
            <a:r>
              <a:rPr lang="es-ES" sz="2400" dirty="0">
                <a:solidFill>
                  <a:schemeClr val="tx1">
                    <a:lumMod val="50000"/>
                    <a:lumOff val="50000"/>
                  </a:schemeClr>
                </a:solidFill>
                <a:latin typeface="Bebas Neue" charset="0"/>
                <a:ea typeface="Bebas Neue" charset="0"/>
                <a:cs typeface="Bebas Neue" charset="0"/>
              </a:rPr>
              <a:t>Resultados elecciones Nacionales 2014</a:t>
            </a: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989" y="1336705"/>
            <a:ext cx="4699001" cy="3149571"/>
          </a:xfrm>
          <a:prstGeom prst="rect">
            <a:avLst/>
          </a:prstGeom>
        </p:spPr>
      </p:pic>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t="20105" r="31019" b="31105"/>
          <a:stretch/>
        </p:blipFill>
        <p:spPr>
          <a:xfrm>
            <a:off x="1021085" y="1706169"/>
            <a:ext cx="4271867" cy="2480738"/>
          </a:xfrm>
          <a:prstGeom prst="rect">
            <a:avLst/>
          </a:prstGeom>
        </p:spPr>
      </p:pic>
      <p:grpSp>
        <p:nvGrpSpPr>
          <p:cNvPr id="37" name="Agrupar 36"/>
          <p:cNvGrpSpPr/>
          <p:nvPr/>
        </p:nvGrpSpPr>
        <p:grpSpPr>
          <a:xfrm>
            <a:off x="5720085" y="1405512"/>
            <a:ext cx="2429303" cy="3080763"/>
            <a:chOff x="5994845" y="1394757"/>
            <a:chExt cx="2457831" cy="3116941"/>
          </a:xfrm>
        </p:grpSpPr>
        <p:pic>
          <p:nvPicPr>
            <p:cNvPr id="25" name="Imagen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5330" y="3415584"/>
              <a:ext cx="1127760" cy="1066800"/>
            </a:xfrm>
            <a:prstGeom prst="rect">
              <a:avLst/>
            </a:prstGeom>
          </p:spPr>
        </p:pic>
        <p:pic>
          <p:nvPicPr>
            <p:cNvPr id="26" name="Imagen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6967" y="2415233"/>
              <a:ext cx="1097280" cy="1091184"/>
            </a:xfrm>
            <a:prstGeom prst="rect">
              <a:avLst/>
            </a:prstGeom>
          </p:spPr>
        </p:pic>
        <p:pic>
          <p:nvPicPr>
            <p:cNvPr id="27" name="Imagen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4845" y="1394757"/>
              <a:ext cx="1091184" cy="1091184"/>
            </a:xfrm>
            <a:prstGeom prst="rect">
              <a:avLst/>
            </a:prstGeom>
          </p:spPr>
        </p:pic>
        <p:pic>
          <p:nvPicPr>
            <p:cNvPr id="28" name="Imagen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58444" y="1434113"/>
              <a:ext cx="1085088" cy="1018032"/>
            </a:xfrm>
            <a:prstGeom prst="rect">
              <a:avLst/>
            </a:prstGeom>
          </p:spPr>
        </p:pic>
        <p:pic>
          <p:nvPicPr>
            <p:cNvPr id="29" name="Imagen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4668" y="3475378"/>
              <a:ext cx="1085088" cy="1036320"/>
            </a:xfrm>
            <a:prstGeom prst="rect">
              <a:avLst/>
            </a:prstGeom>
          </p:spPr>
        </p:pic>
        <p:pic>
          <p:nvPicPr>
            <p:cNvPr id="30" name="Imagen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49300" y="2448778"/>
              <a:ext cx="1103376" cy="1060704"/>
            </a:xfrm>
            <a:prstGeom prst="rect">
              <a:avLst/>
            </a:prstGeom>
          </p:spPr>
        </p:pic>
      </p:grpSp>
    </p:spTree>
    <p:extLst>
      <p:ext uri="{BB962C8B-B14F-4D97-AF65-F5344CB8AC3E}">
        <p14:creationId xmlns:p14="http://schemas.microsoft.com/office/powerpoint/2010/main" val="3739615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0" y="3591966"/>
            <a:ext cx="9144000" cy="2123034"/>
          </a:xfrm>
          <a:prstGeom prst="rect">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
        <p:nvSpPr>
          <p:cNvPr id="14" name="Rectángulo 13"/>
          <p:cNvSpPr/>
          <p:nvPr/>
        </p:nvSpPr>
        <p:spPr>
          <a:xfrm>
            <a:off x="0" y="1213971"/>
            <a:ext cx="9144000" cy="2377995"/>
          </a:xfrm>
          <a:prstGeom prst="rect">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
        <p:nvSpPr>
          <p:cNvPr id="2" name="2 CuadroTexto"/>
          <p:cNvSpPr txBox="1"/>
          <p:nvPr/>
        </p:nvSpPr>
        <p:spPr>
          <a:xfrm>
            <a:off x="266244" y="187972"/>
            <a:ext cx="9586416" cy="488275"/>
          </a:xfrm>
          <a:prstGeom prst="rect">
            <a:avLst/>
          </a:prstGeom>
        </p:spPr>
        <p:txBody>
          <a:bodyPr wrap="square">
            <a:spAutoFit/>
          </a:bodyPr>
          <a:lstStyle>
            <a:defPPr>
              <a:defRPr lang="es-ES"/>
            </a:defPPr>
            <a:lvl1pPr algn="r">
              <a:lnSpc>
                <a:spcPct val="70000"/>
              </a:lnSpc>
              <a:defRPr sz="3000" b="1">
                <a:solidFill>
                  <a:srgbClr val="680B35"/>
                </a:solidFill>
                <a:latin typeface="Helvetica" panose="020B0604020202020204" pitchFamily="34" charset="0"/>
                <a:cs typeface="Helvetica" panose="020B0604020202020204" pitchFamily="34" charset="0"/>
              </a:defRPr>
            </a:lvl1pPr>
          </a:lstStyle>
          <a:p>
            <a:pPr algn="l"/>
            <a:r>
              <a:rPr lang="es-ES_tradnl" sz="3600" b="0" dirty="0">
                <a:solidFill>
                  <a:schemeClr val="bg1"/>
                </a:solidFill>
                <a:latin typeface="Bebas Neue" charset="0"/>
                <a:ea typeface="Bebas Neue" charset="0"/>
                <a:cs typeface="Bebas Neue" charset="0"/>
              </a:rPr>
              <a:t>Datos Producidos por Entidades Públicas</a:t>
            </a:r>
            <a:endParaRPr lang="es-CO" sz="3600" b="0" dirty="0">
              <a:solidFill>
                <a:schemeClr val="bg1"/>
              </a:solidFill>
              <a:latin typeface="Bebas Neue" charset="0"/>
              <a:ea typeface="Bebas Neue" charset="0"/>
              <a:cs typeface="Bebas Neue" charset="0"/>
            </a:endParaRPr>
          </a:p>
        </p:txBody>
      </p:sp>
      <p:sp>
        <p:nvSpPr>
          <p:cNvPr id="3" name="Rectangle 5"/>
          <p:cNvSpPr/>
          <p:nvPr/>
        </p:nvSpPr>
        <p:spPr>
          <a:xfrm>
            <a:off x="266244" y="1536681"/>
            <a:ext cx="2444021" cy="923330"/>
          </a:xfrm>
          <a:prstGeom prst="rect">
            <a:avLst/>
          </a:prstGeom>
        </p:spPr>
        <p:txBody>
          <a:bodyPr wrap="square">
            <a:spAutoFit/>
          </a:bodyPr>
          <a:lstStyle/>
          <a:p>
            <a:pPr lvl="0"/>
            <a:r>
              <a:rPr lang="es-ES" b="1" dirty="0">
                <a:solidFill>
                  <a:schemeClr val="bg1"/>
                </a:solidFill>
                <a:latin typeface="Helvetica"/>
                <a:cs typeface="Helvetica"/>
              </a:rPr>
              <a:t>Presupuestos y gasto de las entidades</a:t>
            </a:r>
          </a:p>
        </p:txBody>
      </p:sp>
      <p:sp>
        <p:nvSpPr>
          <p:cNvPr id="4" name="Rectangle 6"/>
          <p:cNvSpPr/>
          <p:nvPr/>
        </p:nvSpPr>
        <p:spPr>
          <a:xfrm>
            <a:off x="266244" y="3856784"/>
            <a:ext cx="2712326" cy="646331"/>
          </a:xfrm>
          <a:prstGeom prst="rect">
            <a:avLst/>
          </a:prstGeom>
        </p:spPr>
        <p:txBody>
          <a:bodyPr wrap="none">
            <a:spAutoFit/>
          </a:bodyPr>
          <a:lstStyle/>
          <a:p>
            <a:r>
              <a:rPr lang="es-ES" b="1" dirty="0">
                <a:solidFill>
                  <a:schemeClr val="accent3">
                    <a:lumMod val="50000"/>
                  </a:schemeClr>
                </a:solidFill>
                <a:latin typeface="Helvetica"/>
                <a:cs typeface="Helvetica"/>
              </a:rPr>
              <a:t>Estadísticas oficiales –</a:t>
            </a:r>
          </a:p>
          <a:p>
            <a:r>
              <a:rPr lang="es-ES" b="1" dirty="0">
                <a:solidFill>
                  <a:schemeClr val="accent3">
                    <a:lumMod val="50000"/>
                  </a:schemeClr>
                </a:solidFill>
                <a:latin typeface="Helvetica"/>
                <a:cs typeface="Helvetica"/>
              </a:rPr>
              <a:t>Censo</a:t>
            </a:r>
          </a:p>
        </p:txBody>
      </p:sp>
      <p:sp>
        <p:nvSpPr>
          <p:cNvPr id="5" name="Rectangle 7"/>
          <p:cNvSpPr/>
          <p:nvPr/>
        </p:nvSpPr>
        <p:spPr>
          <a:xfrm>
            <a:off x="266244" y="4483099"/>
            <a:ext cx="2444021" cy="646331"/>
          </a:xfrm>
          <a:prstGeom prst="rect">
            <a:avLst/>
          </a:prstGeom>
        </p:spPr>
        <p:txBody>
          <a:bodyPr wrap="square">
            <a:spAutoFit/>
          </a:bodyPr>
          <a:lstStyle/>
          <a:p>
            <a:pPr lvl="0"/>
            <a:r>
              <a:rPr lang="es-ES" b="1" dirty="0">
                <a:solidFill>
                  <a:schemeClr val="accent3">
                    <a:lumMod val="50000"/>
                  </a:schemeClr>
                </a:solidFill>
                <a:latin typeface="Helvetica"/>
                <a:cs typeface="Helvetica"/>
              </a:rPr>
              <a:t>Índices de criminalidad</a:t>
            </a:r>
          </a:p>
        </p:txBody>
      </p:sp>
      <p:sp>
        <p:nvSpPr>
          <p:cNvPr id="7" name="Rectangle 9"/>
          <p:cNvSpPr/>
          <p:nvPr/>
        </p:nvSpPr>
        <p:spPr>
          <a:xfrm>
            <a:off x="266244" y="2284002"/>
            <a:ext cx="3592650" cy="308418"/>
          </a:xfrm>
          <a:prstGeom prst="rect">
            <a:avLst/>
          </a:prstGeom>
        </p:spPr>
        <p:txBody>
          <a:bodyPr wrap="none">
            <a:spAutoFit/>
          </a:bodyPr>
          <a:lstStyle/>
          <a:p>
            <a:pPr lvl="0"/>
            <a:r>
              <a:rPr lang="es-ES" b="1" dirty="0">
                <a:solidFill>
                  <a:schemeClr val="bg1"/>
                </a:solidFill>
                <a:latin typeface="Helvetica"/>
                <a:cs typeface="Helvetica"/>
              </a:rPr>
              <a:t>Ranking de calidad de EPS en Colombia</a:t>
            </a:r>
          </a:p>
        </p:txBody>
      </p:sp>
      <p:sp>
        <p:nvSpPr>
          <p:cNvPr id="8" name="Rectangle 10"/>
          <p:cNvSpPr/>
          <p:nvPr/>
        </p:nvSpPr>
        <p:spPr>
          <a:xfrm>
            <a:off x="5859756" y="1286576"/>
            <a:ext cx="3116559" cy="308418"/>
          </a:xfrm>
          <a:prstGeom prst="rect">
            <a:avLst/>
          </a:prstGeom>
        </p:spPr>
        <p:txBody>
          <a:bodyPr wrap="none">
            <a:spAutoFit/>
          </a:bodyPr>
          <a:lstStyle/>
          <a:p>
            <a:pPr algn="r"/>
            <a:r>
              <a:rPr lang="es-ES" b="1" dirty="0">
                <a:solidFill>
                  <a:schemeClr val="bg1"/>
                </a:solidFill>
                <a:latin typeface="Helvetica"/>
                <a:cs typeface="Helvetica"/>
              </a:rPr>
              <a:t>Programas de educación Superior</a:t>
            </a:r>
          </a:p>
        </p:txBody>
      </p:sp>
      <p:sp>
        <p:nvSpPr>
          <p:cNvPr id="9" name="Rectangle 11"/>
          <p:cNvSpPr/>
          <p:nvPr/>
        </p:nvSpPr>
        <p:spPr>
          <a:xfrm>
            <a:off x="6341565" y="3869787"/>
            <a:ext cx="2444021" cy="646331"/>
          </a:xfrm>
          <a:prstGeom prst="rect">
            <a:avLst/>
          </a:prstGeom>
        </p:spPr>
        <p:txBody>
          <a:bodyPr wrap="square">
            <a:spAutoFit/>
          </a:bodyPr>
          <a:lstStyle/>
          <a:p>
            <a:pPr lvl="0" algn="r"/>
            <a:r>
              <a:rPr lang="es-ES" b="1" dirty="0">
                <a:solidFill>
                  <a:schemeClr val="accent3">
                    <a:lumMod val="50000"/>
                  </a:schemeClr>
                </a:solidFill>
                <a:latin typeface="Helvetica"/>
                <a:cs typeface="Helvetica"/>
              </a:rPr>
              <a:t>Ordenamiento territorial</a:t>
            </a:r>
          </a:p>
        </p:txBody>
      </p:sp>
      <p:sp>
        <p:nvSpPr>
          <p:cNvPr id="10" name="Rectangle 12"/>
          <p:cNvSpPr/>
          <p:nvPr/>
        </p:nvSpPr>
        <p:spPr>
          <a:xfrm>
            <a:off x="6398368" y="4792273"/>
            <a:ext cx="2444021" cy="369332"/>
          </a:xfrm>
          <a:prstGeom prst="rect">
            <a:avLst/>
          </a:prstGeom>
        </p:spPr>
        <p:txBody>
          <a:bodyPr wrap="square">
            <a:spAutoFit/>
          </a:bodyPr>
          <a:lstStyle/>
          <a:p>
            <a:pPr lvl="0" algn="r"/>
            <a:r>
              <a:rPr lang="es-ES" b="1" dirty="0">
                <a:solidFill>
                  <a:schemeClr val="accent3">
                    <a:lumMod val="50000"/>
                  </a:schemeClr>
                </a:solidFill>
                <a:latin typeface="Helvetica"/>
                <a:cs typeface="Helvetica"/>
              </a:rPr>
              <a:t>Índices de movilidad </a:t>
            </a:r>
          </a:p>
        </p:txBody>
      </p:sp>
      <p:sp>
        <p:nvSpPr>
          <p:cNvPr id="11" name="Rectangle 13"/>
          <p:cNvSpPr/>
          <p:nvPr/>
        </p:nvSpPr>
        <p:spPr>
          <a:xfrm>
            <a:off x="3349829" y="4676151"/>
            <a:ext cx="2444021" cy="646331"/>
          </a:xfrm>
          <a:prstGeom prst="rect">
            <a:avLst/>
          </a:prstGeom>
        </p:spPr>
        <p:txBody>
          <a:bodyPr wrap="square">
            <a:spAutoFit/>
          </a:bodyPr>
          <a:lstStyle/>
          <a:p>
            <a:pPr lvl="0" algn="ctr"/>
            <a:r>
              <a:rPr lang="es-ES" b="1" dirty="0">
                <a:solidFill>
                  <a:schemeClr val="accent3">
                    <a:lumMod val="50000"/>
                  </a:schemeClr>
                </a:solidFill>
                <a:latin typeface="Helvetica"/>
                <a:cs typeface="Helvetica"/>
              </a:rPr>
              <a:t>Precios oficiales del sector agropecuario</a:t>
            </a:r>
          </a:p>
        </p:txBody>
      </p:sp>
      <p:pic>
        <p:nvPicPr>
          <p:cNvPr id="13" name="Imagen 12" descr="compu superi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059" y="1528428"/>
            <a:ext cx="6573685" cy="3166679"/>
          </a:xfrm>
          <a:prstGeom prst="rect">
            <a:avLst/>
          </a:prstGeom>
        </p:spPr>
      </p:pic>
      <p:sp>
        <p:nvSpPr>
          <p:cNvPr id="6" name="Rectangle 8"/>
          <p:cNvSpPr/>
          <p:nvPr/>
        </p:nvSpPr>
        <p:spPr>
          <a:xfrm>
            <a:off x="6342571" y="3151214"/>
            <a:ext cx="2480367" cy="369332"/>
          </a:xfrm>
          <a:prstGeom prst="rect">
            <a:avLst/>
          </a:prstGeom>
        </p:spPr>
        <p:txBody>
          <a:bodyPr wrap="none">
            <a:spAutoFit/>
          </a:bodyPr>
          <a:lstStyle/>
          <a:p>
            <a:pPr lvl="0" algn="r"/>
            <a:r>
              <a:rPr lang="es-ES" b="1" dirty="0">
                <a:solidFill>
                  <a:srgbClr val="FFFFFF"/>
                </a:solidFill>
                <a:latin typeface="Helvetica"/>
                <a:cs typeface="Helvetica"/>
              </a:rPr>
              <a:t>Contratación pública</a:t>
            </a:r>
          </a:p>
        </p:txBody>
      </p:sp>
    </p:spTree>
    <p:extLst>
      <p:ext uri="{BB962C8B-B14F-4D97-AF65-F5344CB8AC3E}">
        <p14:creationId xmlns:p14="http://schemas.microsoft.com/office/powerpoint/2010/main" val="306455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83458" y="4630994"/>
            <a:ext cx="9866671" cy="14453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27"/>
          <p:cNvSpPr>
            <a:spLocks noGrp="1"/>
          </p:cNvSpPr>
          <p:nvPr>
            <p:ph type="title"/>
          </p:nvPr>
        </p:nvSpPr>
        <p:spPr>
          <a:xfrm>
            <a:off x="3260123" y="1842492"/>
            <a:ext cx="6013741" cy="2081118"/>
          </a:xfrm>
        </p:spPr>
        <p:txBody>
          <a:bodyPr vert="horz" lIns="0" tIns="34290" rIns="68580" bIns="34290" rtlCol="0" anchor="t">
            <a:noAutofit/>
          </a:bodyPr>
          <a:lstStyle/>
          <a:p>
            <a:r>
              <a:rPr lang="es-MX" sz="4800" b="1" dirty="0">
                <a:solidFill>
                  <a:schemeClr val="bg1"/>
                </a:solidFill>
                <a:latin typeface="Bebas Neue" panose="020B0606020202050201"/>
                <a:ea typeface="Bebas Neue" charset="0"/>
                <a:cs typeface="Bebas Neue" charset="0"/>
              </a:rPr>
              <a:t>Vistas</a:t>
            </a:r>
          </a:p>
        </p:txBody>
      </p:sp>
      <p:cxnSp>
        <p:nvCxnSpPr>
          <p:cNvPr id="7" name="Conector recto 6"/>
          <p:cNvCxnSpPr/>
          <p:nvPr/>
        </p:nvCxnSpPr>
        <p:spPr>
          <a:xfrm>
            <a:off x="3105298" y="1331155"/>
            <a:ext cx="0" cy="188507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3"/>
          <a:stretch>
            <a:fillRect/>
          </a:stretch>
        </p:blipFill>
        <p:spPr>
          <a:xfrm>
            <a:off x="838348" y="1166885"/>
            <a:ext cx="2200275" cy="2571750"/>
          </a:xfrm>
          <a:prstGeom prst="rect">
            <a:avLst/>
          </a:prstGeom>
        </p:spPr>
      </p:pic>
    </p:spTree>
    <p:extLst>
      <p:ext uri="{BB962C8B-B14F-4D97-AF65-F5344CB8AC3E}">
        <p14:creationId xmlns:p14="http://schemas.microsoft.com/office/powerpoint/2010/main" val="198750681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7908</TotalTime>
  <Words>3621</Words>
  <Application>Microsoft Office PowerPoint</Application>
  <PresentationFormat>Presentación en pantalla (16:10)</PresentationFormat>
  <Paragraphs>268</Paragraphs>
  <Slides>52</Slides>
  <Notes>44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52</vt:i4>
      </vt:variant>
    </vt:vector>
  </HeadingPairs>
  <TitlesOfParts>
    <vt:vector size="60" baseType="lpstr">
      <vt:lpstr>Arial</vt:lpstr>
      <vt:lpstr>Bebas Neue</vt:lpstr>
      <vt:lpstr>Calibri</vt:lpstr>
      <vt:lpstr>Calibri Light</vt:lpstr>
      <vt:lpstr>Helvetica</vt:lpstr>
      <vt:lpstr>Helvetica LT Std</vt:lpstr>
      <vt:lpstr>Segoe</vt:lpstr>
      <vt:lpstr>Tema de Office</vt:lpstr>
      <vt:lpstr>Presentación de PowerPoint</vt:lpstr>
      <vt:lpstr>Uso de los  Datos Abiertos</vt:lpstr>
      <vt:lpstr>Presentación de PowerPoint</vt:lpstr>
      <vt:lpstr>Introducción</vt:lpstr>
      <vt:lpstr>Presentación de PowerPoint</vt:lpstr>
      <vt:lpstr>Presentación de PowerPoint</vt:lpstr>
      <vt:lpstr>Presentación de PowerPoint</vt:lpstr>
      <vt:lpstr>Presentación de PowerPoint</vt:lpstr>
      <vt:lpstr>Vistas</vt:lpstr>
      <vt:lpstr>Presentación de PowerPoint</vt:lpstr>
      <vt:lpstr>Presentación de PowerPoint</vt:lpstr>
      <vt:lpstr>Panel de filtrar</vt:lpstr>
      <vt:lpstr>Presentación de PowerPoint</vt:lpstr>
      <vt:lpstr>Presentación de PowerPoint</vt:lpstr>
      <vt:lpstr>Presentación de PowerPoint</vt:lpstr>
      <vt:lpstr>Presentación de PowerPoint</vt:lpstr>
      <vt:lpstr>Presentación de PowerPoint</vt:lpstr>
      <vt:lpstr>Panel de Visualizar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Panel de Exportar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Comenta y Comparte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 Carolina Jurado Aldana</dc:creator>
  <cp:lastModifiedBy>Mateo Tavera Sanabria</cp:lastModifiedBy>
  <cp:revision>850</cp:revision>
  <cp:lastPrinted>2016-04-20T21:53:48Z</cp:lastPrinted>
  <dcterms:created xsi:type="dcterms:W3CDTF">2016-04-19T15:37:13Z</dcterms:created>
  <dcterms:modified xsi:type="dcterms:W3CDTF">2016-09-21T21:03:52Z</dcterms:modified>
</cp:coreProperties>
</file>